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58" r:id="rId7"/>
    <p:sldId id="278" r:id="rId8"/>
    <p:sldId id="261" r:id="rId9"/>
    <p:sldId id="262" r:id="rId10"/>
    <p:sldId id="260" r:id="rId11"/>
    <p:sldId id="263" r:id="rId12"/>
    <p:sldId id="264" r:id="rId13"/>
    <p:sldId id="265" r:id="rId14"/>
    <p:sldId id="276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79" r:id="rId27"/>
    <p:sldId id="257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15BFF-8535-4793-8C2B-E32BD546CEAB}" v="1" dt="2020-05-13T13:59:47.910"/>
    <p1510:client id="{7F08253C-E91E-4733-8EC9-C299664BA332}" v="4" dt="2020-05-13T08:29:35.7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15B06-2306-427C-BA94-59D2D6D05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05430F5-62D0-464A-A092-AC8ABE232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ECA547-F95F-4A88-9FD4-010AD744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71DA8-21ED-45F3-91BA-6AD41042F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218FB2-0102-4C62-B543-9BED0FD61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336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70573-F799-4CC4-BA64-C77A225C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E890A9B-C3DD-4419-B6D7-8506DFA5A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1FBBC0-7F1E-4F4F-A1F0-80B38DBE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6D72F3-0989-45ED-B68E-8DBC1CB6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DF55EB-330C-433A-BA72-55879816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7718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67BCC8F-57D0-4039-8027-E0D125F005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7C209B-4FFD-4739-9374-FB669BB75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7EF4FA-B052-4DEA-A9F4-A0EC472A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BDBB40-634B-46DB-80C4-0CCBC783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3E13C5-D1B4-4DAF-A5D4-EE5B9C20D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864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6CA2A-E9E7-495A-BD65-D014257B3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49F318-3912-4300-836A-CE2F23091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BD9BFF-BE81-4DD7-87D4-76C12720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EFA86F-5A0A-422B-A608-C53AB4B9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C900DE-3E54-49DC-8C06-1D9F4DA5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98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D6B58-91C1-4155-B821-6130E0C14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2BA247-5A95-4A30-8CD6-0E0AFDE72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096722-0978-49B8-8961-7F6D28AF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89F07D-87DA-4795-96B3-0E353241B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5834A4-ECDF-43C0-B6A9-6506AF6B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420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8978F-6AA1-419F-BE6F-9A3533DA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92889-F25F-4E51-BF17-C88F730A8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470BE7C-7B1D-425A-A0AC-5C16B4D85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AFB6B13-46A6-4383-B8AD-C7AF12F55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011B141-D1D4-444E-AC1F-CF219383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3454B5-321E-4405-B5E8-FE170DD1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716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D6B88-ED4B-4EEF-B87E-FEFD6A55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2E37F6-3B6A-49EA-9B36-AC0FFD9B4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BB5E8C-C5D7-4E15-B360-F8C0A2447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DF979CA-5346-46C4-B22F-E3010AF9B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DE8F876-9CE5-42EA-8B24-E0405C496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A9E183A-DA01-4DEE-828E-57E988024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AC5C562-D3A5-414D-A07E-B28E69A7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106F699-1A74-40A0-B29E-E8C56C05C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993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F7D3E-A4C0-4977-AABF-10370A12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2697F59-4B66-46ED-8FAF-23E0375D5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EACF14-A398-4080-9333-6D0043A3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CC2D67-E93F-4B74-A197-55352A6E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347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CEAFF4-8506-4C3B-B61B-CDBAA9741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73D7FB1-A955-4BA8-B72D-4E7332FB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8B403B-E18C-4E47-A5F2-0B3ED911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1651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6F36AC-9D49-4E0A-93F0-84265A13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520EF4-488C-4A8E-AED4-878AF4355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B1C401-CE5D-457B-96BA-DE97C82C7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BFC82E-2FDE-4620-94B2-BE8A421E7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1BB93B-10D0-4F36-87D1-71DC7263A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E18C2D-201F-4E29-8BA2-6C27705C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8674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3F014-5147-4BEC-829C-E3DBDBE9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378F5FA-878D-4C41-8F90-B761E4432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6E4A5D-71B1-4A04-B544-147A0030D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C76E4E-5772-4E65-8ED4-F4D3DC1E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BDF1E1-EA33-4939-902D-0C3BE7E3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80B05A-5E34-4F28-8DE1-AF55F5D22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156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1FD7623-2675-448A-8D2D-9F9503CAE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7975F6-7E5D-42DD-8647-95D10BC7E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6101D9-B1AA-489D-862D-0F1503E0F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62C2-7F6C-4918-98E7-F03AF0C060AE}" type="datetimeFigureOut">
              <a:rPr lang="nl-BE" smtClean="0"/>
              <a:t>13/05/2020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CB101D-229B-4215-B5EC-56261B8D4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58A13B-FA23-41D6-B77F-C32BE6EBB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B8048-D5AF-44BB-8495-55C160D2AFC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408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A64FF5E-A0E0-478F-9A74-BE5E2A8D657E}"/>
              </a:ext>
            </a:extLst>
          </p:cNvPr>
          <p:cNvSpPr txBox="1"/>
          <p:nvPr/>
        </p:nvSpPr>
        <p:spPr>
          <a:xfrm>
            <a:off x="2828925" y="1514475"/>
            <a:ext cx="65341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9900" dirty="0"/>
              <a:t>Les 5</a:t>
            </a:r>
          </a:p>
        </p:txBody>
      </p:sp>
    </p:spTree>
    <p:extLst>
      <p:ext uri="{BB962C8B-B14F-4D97-AF65-F5344CB8AC3E}">
        <p14:creationId xmlns:p14="http://schemas.microsoft.com/office/powerpoint/2010/main" val="3858930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7E22BD1-5E60-41E8-877E-09F2E1F78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9384" y="-1412285"/>
            <a:ext cx="6853232" cy="96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C0169F-7CE9-4F8E-9ED6-DC2AAA014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Quiz middeleeuwen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D6BBC8-AD72-402B-A452-DAE07D8266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10 weetjes!</a:t>
            </a:r>
          </a:p>
        </p:txBody>
      </p:sp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2748452E-2668-41F4-9CC3-274E0123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93" y="368519"/>
            <a:ext cx="2022613" cy="323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075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5358D452-6886-4A4E-A561-6CE4DB9CF4C7}"/>
              </a:ext>
            </a:extLst>
          </p:cNvPr>
          <p:cNvSpPr/>
          <p:nvPr/>
        </p:nvSpPr>
        <p:spPr>
          <a:xfrm>
            <a:off x="1219199" y="3048000"/>
            <a:ext cx="530087" cy="3810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D51589-48F2-40A9-995D-526AA3C5E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Quiz middeleeuwen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EA5E97-6E8A-47EE-90AE-FF1DF8F93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Tijdens een aanval schoot men dingen met een katapult naar de vijand. Maar wat schoot men?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Kokend water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Rottende, dode dieren en bijenkorven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Potten en pannen 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7170" name="Picture 2" descr="Afbeeldingsresultaat voor katapult middeleeuwen">
            <a:extLst>
              <a:ext uri="{FF2B5EF4-FFF2-40B4-BE49-F238E27FC236}">
                <a16:creationId xmlns:a16="http://schemas.microsoft.com/office/drawing/2014/main" id="{62BF9CDD-2AEA-4E0D-B1EE-CA232C79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35" y="3429000"/>
            <a:ext cx="4823791" cy="320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2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F239135E-5354-4CD5-9060-7F00C19B2167}"/>
              </a:ext>
            </a:extLst>
          </p:cNvPr>
          <p:cNvSpPr/>
          <p:nvPr/>
        </p:nvSpPr>
        <p:spPr>
          <a:xfrm>
            <a:off x="1219199" y="3429000"/>
            <a:ext cx="530087" cy="3810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3FC7D6-8328-42E8-8AF7-718030B5A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Quiz middeleeuwen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B8832D-0C21-43FB-AA4F-112E717A3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9120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nl-BE" dirty="0"/>
              <a:t>In de buitenmuren van een burcht zaten kleine gaten. Waarvoor dienden deze?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Zo konden de duiven van het kasteel naar binnen vliegen.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Dit zorgde voor een beetje licht in de burcht.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Zo kon men de vijand goed zien. Zij konden de vijand goed raken, maar voor de vijand was het moeilijk om hen te raken. </a:t>
            </a:r>
          </a:p>
        </p:txBody>
      </p:sp>
      <p:pic>
        <p:nvPicPr>
          <p:cNvPr id="8194" name="Picture 2" descr="Afbeeldingsresultaat voor schietgaten middeleeuwen">
            <a:extLst>
              <a:ext uri="{FF2B5EF4-FFF2-40B4-BE49-F238E27FC236}">
                <a16:creationId xmlns:a16="http://schemas.microsoft.com/office/drawing/2014/main" id="{47B8E46A-A61E-4ED9-9D0F-D677851CF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58" y="4198011"/>
            <a:ext cx="3984142" cy="265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7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al 5">
            <a:extLst>
              <a:ext uri="{FF2B5EF4-FFF2-40B4-BE49-F238E27FC236}">
                <a16:creationId xmlns:a16="http://schemas.microsoft.com/office/drawing/2014/main" id="{1EC8DBE7-54CE-472B-83B2-036C13008750}"/>
              </a:ext>
            </a:extLst>
          </p:cNvPr>
          <p:cNvSpPr/>
          <p:nvPr/>
        </p:nvSpPr>
        <p:spPr>
          <a:xfrm>
            <a:off x="1232452" y="2663687"/>
            <a:ext cx="530087" cy="3810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876646-E661-4E5A-B35E-311F320AC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Quiz middeleeuwen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FD2723-5F0C-43CA-B73F-0EE4ECDCB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nl-BE" dirty="0"/>
              <a:t>De schildknaap hielp zijn heer, een ridder, om zich aan te kleden. Hoe lang duurde dit?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1 uur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2 minuten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30 minuten </a:t>
            </a:r>
          </a:p>
        </p:txBody>
      </p:sp>
      <p:pic>
        <p:nvPicPr>
          <p:cNvPr id="9220" name="Picture 4" descr="Gerelateerde afbeelding">
            <a:extLst>
              <a:ext uri="{FF2B5EF4-FFF2-40B4-BE49-F238E27FC236}">
                <a16:creationId xmlns:a16="http://schemas.microsoft.com/office/drawing/2014/main" id="{6AC0D68F-AD94-402C-AE0B-23CFEA90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017" y="3327620"/>
            <a:ext cx="2941983" cy="35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12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B0535576-F2BE-40A7-B496-181863E5C037}"/>
              </a:ext>
            </a:extLst>
          </p:cNvPr>
          <p:cNvSpPr/>
          <p:nvPr/>
        </p:nvSpPr>
        <p:spPr>
          <a:xfrm>
            <a:off x="1205947" y="2266122"/>
            <a:ext cx="530087" cy="3810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FF2494-9637-41ED-B7B1-C6E0007A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Quiz middeleeuwen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FBDBAB-7EB6-4656-AC1E-6B2A34FD6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nl-BE" dirty="0"/>
              <a:t>Hoe werd de afwas proper gemaakt?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Met zand of kruiden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Met water met afwasmiddel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Ze wasten niet af</a:t>
            </a:r>
          </a:p>
        </p:txBody>
      </p:sp>
      <p:pic>
        <p:nvPicPr>
          <p:cNvPr id="10242" name="Picture 2" descr="Afbeeldingsresultaat voor afwas middeleeuwen">
            <a:extLst>
              <a:ext uri="{FF2B5EF4-FFF2-40B4-BE49-F238E27FC236}">
                <a16:creationId xmlns:a16="http://schemas.microsoft.com/office/drawing/2014/main" id="{F8032034-3650-40AC-9423-C924E3AFD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145" y="4333461"/>
            <a:ext cx="4462855" cy="25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20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ED7FC5CD-0EBD-48DC-863B-55E58B5A8804}"/>
              </a:ext>
            </a:extLst>
          </p:cNvPr>
          <p:cNvSpPr/>
          <p:nvPr/>
        </p:nvSpPr>
        <p:spPr>
          <a:xfrm>
            <a:off x="1245703" y="2663686"/>
            <a:ext cx="530087" cy="3810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0FEE2D-19DD-4D5C-B9A7-5A16440DD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Quiz middeleeuwen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376E6A-FDBA-43A2-A2A1-024E6CF9F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nl-BE" dirty="0"/>
              <a:t>Vrouwen droegen ook make-up. Ze gebruikten houtskool om hun wenkbrauwen en ogen bij te tekenen.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Waar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Niet waar</a:t>
            </a:r>
          </a:p>
        </p:txBody>
      </p:sp>
      <p:pic>
        <p:nvPicPr>
          <p:cNvPr id="11266" name="Picture 2" descr="Afbeeldingsresultaat voor make up">
            <a:extLst>
              <a:ext uri="{FF2B5EF4-FFF2-40B4-BE49-F238E27FC236}">
                <a16:creationId xmlns:a16="http://schemas.microsoft.com/office/drawing/2014/main" id="{65B11FE3-B9A1-4CF9-8FEE-C610A2F6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60" y="3847326"/>
            <a:ext cx="4200939" cy="301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08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6C42A009-0FF0-40B6-824D-F3D8B489CE6D}"/>
              </a:ext>
            </a:extLst>
          </p:cNvPr>
          <p:cNvSpPr/>
          <p:nvPr/>
        </p:nvSpPr>
        <p:spPr>
          <a:xfrm>
            <a:off x="1219199" y="3429000"/>
            <a:ext cx="530087" cy="3810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8E3511-4525-4B70-88CC-B3CEA1F8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Quiz middeleeuwen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72799D-CAF0-469A-AB87-FE955109F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nl-BE" dirty="0"/>
              <a:t>Het water in de middeleeuwen was vaak te vies om te drinken. Wat was de oplossing?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Ze maakten waterzuiveringsinstallaties.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Ze dronken enkel water uit flessen.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Iedereen dronk alcohol.</a:t>
            </a:r>
          </a:p>
        </p:txBody>
      </p:sp>
      <p:pic>
        <p:nvPicPr>
          <p:cNvPr id="12290" name="Picture 2" descr="Afbeeldingsresultaat voor vies water">
            <a:extLst>
              <a:ext uri="{FF2B5EF4-FFF2-40B4-BE49-F238E27FC236}">
                <a16:creationId xmlns:a16="http://schemas.microsoft.com/office/drawing/2014/main" id="{B3554FD9-9351-48A0-BB8D-1BB652CAE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802" y="4267200"/>
            <a:ext cx="486619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62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565E7E0A-9EDD-4887-B3B8-45D124309CF7}"/>
              </a:ext>
            </a:extLst>
          </p:cNvPr>
          <p:cNvSpPr/>
          <p:nvPr/>
        </p:nvSpPr>
        <p:spPr>
          <a:xfrm>
            <a:off x="1232451" y="3048000"/>
            <a:ext cx="530087" cy="3810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166EB0-77E5-4D15-B5C1-D080CC461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Quiz middeleeuwen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B0881F-31FE-40B7-B0C8-503E41B52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nl-BE" dirty="0"/>
              <a:t>Tijdens de middeleeuwen werden katten gedood. Waarom deden ze dit?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Omdat ze bang waren van katten.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Men dacht dat katten behoorden tot de duistere kant en hekserij.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Ze aten de katten op. </a:t>
            </a:r>
          </a:p>
        </p:txBody>
      </p:sp>
      <p:pic>
        <p:nvPicPr>
          <p:cNvPr id="2050" name="Picture 2" descr="Gerelateerde afbeelding">
            <a:extLst>
              <a:ext uri="{FF2B5EF4-FFF2-40B4-BE49-F238E27FC236}">
                <a16:creationId xmlns:a16="http://schemas.microsoft.com/office/drawing/2014/main" id="{0402A439-696A-45BB-A09F-7E433EC56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4831" r="26027" b="7564"/>
          <a:stretch/>
        </p:blipFill>
        <p:spPr bwMode="auto">
          <a:xfrm>
            <a:off x="8931966" y="3531704"/>
            <a:ext cx="3260034" cy="33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4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5A36580E-581C-472C-97B1-07D10382965B}"/>
              </a:ext>
            </a:extLst>
          </p:cNvPr>
          <p:cNvSpPr/>
          <p:nvPr/>
        </p:nvSpPr>
        <p:spPr>
          <a:xfrm>
            <a:off x="1219199" y="2637183"/>
            <a:ext cx="530087" cy="3810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47A0EA-592B-4CED-8A97-EC5849C1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Quiz middeleeuwen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247A22-007E-44A0-8ABC-C8D2B94CD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nl-BE" dirty="0"/>
              <a:t>Tijdens de middeleeuwen at men met vork, mes en lepel.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Waar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Niet waar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De vork werd pas in de 15</a:t>
            </a:r>
            <a:r>
              <a:rPr lang="nl-BE" baseline="30000" dirty="0"/>
              <a:t>de </a:t>
            </a:r>
            <a:r>
              <a:rPr lang="nl-BE" dirty="0"/>
              <a:t>eeuw uitgevonden. </a:t>
            </a:r>
            <a:br>
              <a:rPr lang="nl-BE" dirty="0"/>
            </a:br>
            <a:r>
              <a:rPr lang="nl-BE" dirty="0"/>
              <a:t>In het begin gebruikte men de vork enkel om fruit te eten. </a:t>
            </a:r>
            <a:br>
              <a:rPr lang="nl-BE" dirty="0"/>
            </a:br>
            <a:r>
              <a:rPr lang="nl-BE" dirty="0"/>
              <a:t>De mensen vonden het raar om hun vlees te prikken </a:t>
            </a:r>
            <a:br>
              <a:rPr lang="nl-BE" dirty="0"/>
            </a:br>
            <a:r>
              <a:rPr lang="nl-BE" dirty="0"/>
              <a:t>met een vork in plaats van het te eten met je handen. </a:t>
            </a:r>
          </a:p>
        </p:txBody>
      </p:sp>
      <p:pic>
        <p:nvPicPr>
          <p:cNvPr id="3074" name="Picture 2" descr="Afbeeldingsresultaat voor bestek">
            <a:extLst>
              <a:ext uri="{FF2B5EF4-FFF2-40B4-BE49-F238E27FC236}">
                <a16:creationId xmlns:a16="http://schemas.microsoft.com/office/drawing/2014/main" id="{3FD64B8A-4F0F-4A53-B983-0C808796A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8" r="22899"/>
          <a:stretch/>
        </p:blipFill>
        <p:spPr bwMode="auto">
          <a:xfrm>
            <a:off x="9939131" y="3689903"/>
            <a:ext cx="2252869" cy="316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1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DF12F71-9160-438B-AD56-E2C27BE6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759" y="-1"/>
            <a:ext cx="3796205" cy="302322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D941A36-1EE4-4925-9096-34475EC8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724" y="1249846"/>
            <a:ext cx="3076575" cy="46101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77752BE-C05D-45F5-B02D-47A610A98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246" y="3784256"/>
            <a:ext cx="4572002" cy="308651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E297739-E056-44E6-9D60-AC575450B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3" y="-1"/>
            <a:ext cx="4572002" cy="302322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52D2010-AAE6-4685-BE1D-E79ECF22A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-3" y="3834780"/>
            <a:ext cx="4022887" cy="197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92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2E798974-5979-45DD-99D2-AEAD4E1C0178}"/>
              </a:ext>
            </a:extLst>
          </p:cNvPr>
          <p:cNvSpPr/>
          <p:nvPr/>
        </p:nvSpPr>
        <p:spPr>
          <a:xfrm>
            <a:off x="1245703" y="3048000"/>
            <a:ext cx="530087" cy="3810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23CC25-C84F-4A06-8431-85725A35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Quiz middeleeuwen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CC39C5-2B2A-44E6-A0DB-0C2BEC9AB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9"/>
            </a:pPr>
            <a:r>
              <a:rPr lang="nl-BE" dirty="0"/>
              <a:t>Wat betekent de volgende uitdrukking? </a:t>
            </a:r>
            <a:br>
              <a:rPr lang="nl-BE" dirty="0"/>
            </a:br>
            <a:r>
              <a:rPr lang="nl-BE" dirty="0"/>
              <a:t>“Hij kijkt of hij zijn laatste oortje heeft versnoept.”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Hij is misselijk omdat hij te veel snoepjes heeft gegeten.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Hij kijkt heel ongelukkig.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Hij heeft oorpijn. </a:t>
            </a:r>
          </a:p>
          <a:p>
            <a:pPr marL="971550" lvl="1" indent="-514350">
              <a:buFont typeface="+mj-lt"/>
              <a:buAutoNum type="alphaLcParenR"/>
            </a:pPr>
            <a:endParaRPr lang="nl-BE" dirty="0"/>
          </a:p>
          <a:p>
            <a:pPr marL="0" indent="0">
              <a:buNone/>
            </a:pPr>
            <a:r>
              <a:rPr lang="nl-BE" dirty="0"/>
              <a:t>Een oortje is een middeleeuwse munteenheid. Als je al je oortjes had opgemaakt en je dus geen geld meer had, dan had je niet veel redenen om blij te zijn. </a:t>
            </a:r>
          </a:p>
        </p:txBody>
      </p:sp>
    </p:spTree>
    <p:extLst>
      <p:ext uri="{BB962C8B-B14F-4D97-AF65-F5344CB8AC3E}">
        <p14:creationId xmlns:p14="http://schemas.microsoft.com/office/powerpoint/2010/main" val="160907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A92CB38A-6D72-4C79-8EEB-BE6DB7B684C6}"/>
              </a:ext>
            </a:extLst>
          </p:cNvPr>
          <p:cNvSpPr/>
          <p:nvPr/>
        </p:nvSpPr>
        <p:spPr>
          <a:xfrm>
            <a:off x="1219199" y="3429000"/>
            <a:ext cx="530087" cy="3810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30BD16-4A96-4E50-9898-147D3C42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Quiz middeleeuwen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407EA5-A305-40B1-BAC6-8AADF86C9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10"/>
            </a:pPr>
            <a:r>
              <a:rPr lang="nl-BE" dirty="0"/>
              <a:t>Als de adel in Engeland ging jagen, gebruikten ze dieren om hun geschoten wild op te sporen en te gaan halen. Maar welke dieren? 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Honden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Ratten</a:t>
            </a:r>
          </a:p>
          <a:p>
            <a:pPr marL="971550" lvl="1" indent="-514350">
              <a:buFont typeface="+mj-lt"/>
              <a:buAutoNum type="alphaLcParenR"/>
            </a:pPr>
            <a:r>
              <a:rPr lang="nl-BE" dirty="0"/>
              <a:t>Varkens</a:t>
            </a:r>
          </a:p>
          <a:p>
            <a:pPr marL="971550" lvl="1" indent="-514350">
              <a:buFont typeface="+mj-lt"/>
              <a:buAutoNum type="alphaLcParenR"/>
            </a:pPr>
            <a:endParaRPr lang="nl-BE" dirty="0"/>
          </a:p>
          <a:p>
            <a:pPr marL="971550" lvl="1" indent="-514350">
              <a:buFont typeface="+mj-lt"/>
              <a:buAutoNum type="alphaLcParenR"/>
            </a:pPr>
            <a:endParaRPr lang="nl-BE" dirty="0"/>
          </a:p>
          <a:p>
            <a:pPr marL="0" indent="0">
              <a:buNone/>
            </a:pPr>
            <a:r>
              <a:rPr lang="nl-BE" dirty="0"/>
              <a:t>Men mocht thuis geen honden hebben in de </a:t>
            </a:r>
            <a:br>
              <a:rPr lang="nl-BE" dirty="0"/>
            </a:br>
            <a:r>
              <a:rPr lang="nl-BE" dirty="0"/>
              <a:t>middeleeuwen. Daarom gebruikte men varkens.</a:t>
            </a:r>
          </a:p>
        </p:txBody>
      </p:sp>
      <p:pic>
        <p:nvPicPr>
          <p:cNvPr id="4098" name="Picture 2" descr="Afbeeldingsresultaat voor pijl en boog middeleeuwen">
            <a:extLst>
              <a:ext uri="{FF2B5EF4-FFF2-40B4-BE49-F238E27FC236}">
                <a16:creationId xmlns:a16="http://schemas.microsoft.com/office/drawing/2014/main" id="{FBBEE376-FDC5-4BE1-ACDD-690871A4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139" y="4446104"/>
            <a:ext cx="3215861" cy="24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49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CC9B5-7452-440F-8D29-98DDE89CD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En… wie is er gewonnen?</a:t>
            </a:r>
          </a:p>
        </p:txBody>
      </p:sp>
      <p:pic>
        <p:nvPicPr>
          <p:cNvPr id="5122" name="Picture 2" descr="Afbeeldingsresultaat voor gewonnen">
            <a:extLst>
              <a:ext uri="{FF2B5EF4-FFF2-40B4-BE49-F238E27FC236}">
                <a16:creationId xmlns:a16="http://schemas.microsoft.com/office/drawing/2014/main" id="{1C63689C-9C5C-4F1C-976A-8110B426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14" y="1901790"/>
            <a:ext cx="8204571" cy="305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127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D8DF5F8-6F0D-4188-96F5-F8592F04D84F}"/>
              </a:ext>
            </a:extLst>
          </p:cNvPr>
          <p:cNvSpPr txBox="1"/>
          <p:nvPr/>
        </p:nvSpPr>
        <p:spPr>
          <a:xfrm>
            <a:off x="2828925" y="1514475"/>
            <a:ext cx="65341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9900" dirty="0"/>
              <a:t>Les 6</a:t>
            </a:r>
          </a:p>
        </p:txBody>
      </p:sp>
    </p:spTree>
    <p:extLst>
      <p:ext uri="{BB962C8B-B14F-4D97-AF65-F5344CB8AC3E}">
        <p14:creationId xmlns:p14="http://schemas.microsoft.com/office/powerpoint/2010/main" val="406343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3 beste afbeeldingen van Boekverluchting - Middeleeuwen ...">
            <a:extLst>
              <a:ext uri="{FF2B5EF4-FFF2-40B4-BE49-F238E27FC236}">
                <a16:creationId xmlns:a16="http://schemas.microsoft.com/office/drawing/2014/main" id="{B02DB08B-F5F9-4516-A872-92124F51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08"/>
            <a:ext cx="4010025" cy="52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ddeleeuwse miniaturen in Utrecht">
            <a:extLst>
              <a:ext uri="{FF2B5EF4-FFF2-40B4-BE49-F238E27FC236}">
                <a16:creationId xmlns:a16="http://schemas.microsoft.com/office/drawing/2014/main" id="{F616B72B-31F7-4585-8581-B1366F079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64" y="609208"/>
            <a:ext cx="3589871" cy="52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t Utrecht / Galleries, Artists &amp; Art SpacesMagische miniaturen">
            <a:extLst>
              <a:ext uri="{FF2B5EF4-FFF2-40B4-BE49-F238E27FC236}">
                <a16:creationId xmlns:a16="http://schemas.microsoft.com/office/drawing/2014/main" id="{84EFE860-B8BC-4E16-805F-95FF38E1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8" y="1631325"/>
            <a:ext cx="4075732" cy="27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688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04A2F50-3790-4E84-9A68-13389A24759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371600"/>
            <a:ext cx="5572050" cy="3857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5285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ebouw, baksteen, buiten, voorzijde&#10;&#10;Automatisch gegenereerde beschrijving">
            <a:extLst>
              <a:ext uri="{FF2B5EF4-FFF2-40B4-BE49-F238E27FC236}">
                <a16:creationId xmlns:a16="http://schemas.microsoft.com/office/drawing/2014/main" id="{376B42C6-6050-43D0-B7DB-BA1729DE73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9655" y="643467"/>
            <a:ext cx="3279289" cy="5571066"/>
          </a:xfrm>
          <a:prstGeom prst="rect">
            <a:avLst/>
          </a:prstGeom>
          <a:noFill/>
        </p:spPr>
      </p:pic>
      <p:pic>
        <p:nvPicPr>
          <p:cNvPr id="2" name="Afbeelding 1" descr="Afbeelding met gebouw, kerk&#10;&#10;Automatisch gegenereerde beschrijving">
            <a:extLst>
              <a:ext uri="{FF2B5EF4-FFF2-40B4-BE49-F238E27FC236}">
                <a16:creationId xmlns:a16="http://schemas.microsoft.com/office/drawing/2014/main" id="{4B3F5B09-6E47-4B14-AFD4-AC2DAD262F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817087"/>
            <a:ext cx="5291667" cy="5223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5296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tiek (bouwkunst) - Wikipedia">
            <a:extLst>
              <a:ext uri="{FF2B5EF4-FFF2-40B4-BE49-F238E27FC236}">
                <a16:creationId xmlns:a16="http://schemas.microsoft.com/office/drawing/2014/main" id="{A88ABC3F-7CAE-4FC7-9FB0-95766284E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1" r="1" b="15277"/>
          <a:stretch/>
        </p:blipFill>
        <p:spPr bwMode="auto">
          <a:xfrm>
            <a:off x="321731" y="321732"/>
            <a:ext cx="572854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 opkomst van de kathedraal | Cultuur van de kerk">
            <a:extLst>
              <a:ext uri="{FF2B5EF4-FFF2-40B4-BE49-F238E27FC236}">
                <a16:creationId xmlns:a16="http://schemas.microsoft.com/office/drawing/2014/main" id="{3D20883F-76B9-4636-A5EA-E9CCE7EAA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0" r="2" b="3574"/>
          <a:stretch/>
        </p:blipFill>
        <p:spPr bwMode="auto">
          <a:xfrm>
            <a:off x="6141721" y="321732"/>
            <a:ext cx="572854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9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maanse architectuur - Wikipedia">
            <a:extLst>
              <a:ext uri="{FF2B5EF4-FFF2-40B4-BE49-F238E27FC236}">
                <a16:creationId xmlns:a16="http://schemas.microsoft.com/office/drawing/2014/main" id="{430247B6-1525-4781-8895-A3EE6C351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043"/>
          <a:stretch/>
        </p:blipFill>
        <p:spPr bwMode="auto">
          <a:xfrm>
            <a:off x="321731" y="321732"/>
            <a:ext cx="572854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maanse kerken in de Elzas [ 1 ] | Woest &amp; Vredig">
            <a:extLst>
              <a:ext uri="{FF2B5EF4-FFF2-40B4-BE49-F238E27FC236}">
                <a16:creationId xmlns:a16="http://schemas.microsoft.com/office/drawing/2014/main" id="{74848157-09F0-41AC-A727-D01CE2C8F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r="21892" b="1"/>
          <a:stretch/>
        </p:blipFill>
        <p:spPr bwMode="auto">
          <a:xfrm>
            <a:off x="6141721" y="321732"/>
            <a:ext cx="572854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895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n met rode tulband (vermoedelijk zelfportret van Jan van Eyck)">
            <a:extLst>
              <a:ext uri="{FF2B5EF4-FFF2-40B4-BE49-F238E27FC236}">
                <a16:creationId xmlns:a16="http://schemas.microsoft.com/office/drawing/2014/main" id="{7FABB03E-DDCD-48AB-AD01-69D5AFD4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" y="767264"/>
            <a:ext cx="3827145" cy="532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85510B3-D8FD-44D4-9F10-03FAD55EE9AE}"/>
              </a:ext>
            </a:extLst>
          </p:cNvPr>
          <p:cNvSpPr txBox="1"/>
          <p:nvPr/>
        </p:nvSpPr>
        <p:spPr>
          <a:xfrm>
            <a:off x="6634480" y="2143760"/>
            <a:ext cx="410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Jan Van Eyck</a:t>
            </a:r>
          </a:p>
        </p:txBody>
      </p:sp>
    </p:spTree>
    <p:extLst>
      <p:ext uri="{BB962C8B-B14F-4D97-AF65-F5344CB8AC3E}">
        <p14:creationId xmlns:p14="http://schemas.microsoft.com/office/powerpoint/2010/main" val="21341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rabo Antwerpen Belgium">
            <a:extLst>
              <a:ext uri="{FF2B5EF4-FFF2-40B4-BE49-F238E27FC236}">
                <a16:creationId xmlns:a16="http://schemas.microsoft.com/office/drawing/2014/main" id="{42009806-917D-43DD-B5C5-2BA2A49F4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802" y="15461"/>
            <a:ext cx="456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standbeeld brabo">
            <a:extLst>
              <a:ext uri="{FF2B5EF4-FFF2-40B4-BE49-F238E27FC236}">
                <a16:creationId xmlns:a16="http://schemas.microsoft.com/office/drawing/2014/main" id="{CE9B8ECA-E3FC-4142-83FE-A7943941C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0" t="6183" r="20011" b="37391"/>
          <a:stretch/>
        </p:blipFill>
        <p:spPr bwMode="auto">
          <a:xfrm>
            <a:off x="3353835" y="15461"/>
            <a:ext cx="3703706" cy="687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C6F448-F710-44CC-B524-748D50486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3950"/>
            <a:ext cx="307657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26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pload.wikimedia.org/wikipedia/commons/thumb/2/...">
            <a:extLst>
              <a:ext uri="{FF2B5EF4-FFF2-40B4-BE49-F238E27FC236}">
                <a16:creationId xmlns:a16="http://schemas.microsoft.com/office/drawing/2014/main" id="{75B8F62B-5752-4DBD-BDA5-7D4DF8D8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0"/>
            <a:ext cx="496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DC2E41E-5C06-4D07-9652-4C22AC0D25A1}"/>
              </a:ext>
            </a:extLst>
          </p:cNvPr>
          <p:cNvSpPr txBox="1"/>
          <p:nvPr/>
        </p:nvSpPr>
        <p:spPr>
          <a:xfrm>
            <a:off x="6634480" y="2143760"/>
            <a:ext cx="410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Hans </a:t>
            </a:r>
            <a:r>
              <a:rPr lang="nl-BE" sz="3600" dirty="0" err="1"/>
              <a:t>Memling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3640621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ploads8.wikiart.org/images/hieronymus-bosch.jp...">
            <a:extLst>
              <a:ext uri="{FF2B5EF4-FFF2-40B4-BE49-F238E27FC236}">
                <a16:creationId xmlns:a16="http://schemas.microsoft.com/office/drawing/2014/main" id="{368F04FF-472D-45AA-9D0C-2FB212261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733756"/>
            <a:ext cx="4271962" cy="53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DA17B26-0483-4284-863F-0789795609D1}"/>
              </a:ext>
            </a:extLst>
          </p:cNvPr>
          <p:cNvSpPr txBox="1"/>
          <p:nvPr/>
        </p:nvSpPr>
        <p:spPr>
          <a:xfrm>
            <a:off x="6682105" y="2210435"/>
            <a:ext cx="410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Jan Bosch</a:t>
            </a:r>
          </a:p>
        </p:txBody>
      </p:sp>
    </p:spTree>
    <p:extLst>
      <p:ext uri="{BB962C8B-B14F-4D97-AF65-F5344CB8AC3E}">
        <p14:creationId xmlns:p14="http://schemas.microsoft.com/office/powerpoint/2010/main" val="3032367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177A2B7-8EB5-4E06-9F18-11F26EA59747}"/>
              </a:ext>
            </a:extLst>
          </p:cNvPr>
          <p:cNvSpPr txBox="1"/>
          <p:nvPr/>
        </p:nvSpPr>
        <p:spPr>
          <a:xfrm>
            <a:off x="6634480" y="2143760"/>
            <a:ext cx="410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Dirk Bouts</a:t>
            </a:r>
          </a:p>
        </p:txBody>
      </p:sp>
      <p:pic>
        <p:nvPicPr>
          <p:cNvPr id="6146" name="Picture 2" descr="upload.wikimedia.org/wikipedia/commons/9/91/Die...">
            <a:extLst>
              <a:ext uri="{FF2B5EF4-FFF2-40B4-BE49-F238E27FC236}">
                <a16:creationId xmlns:a16="http://schemas.microsoft.com/office/drawing/2014/main" id="{79B71197-A6B6-4DBF-8477-1634E7DD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60" y="418231"/>
            <a:ext cx="4262437" cy="60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15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C5FF36D-0017-432E-B335-365C57F9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407789"/>
            <a:ext cx="4603750" cy="6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05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ndro Botticelli - Wikipedia">
            <a:extLst>
              <a:ext uri="{FF2B5EF4-FFF2-40B4-BE49-F238E27FC236}">
                <a16:creationId xmlns:a16="http://schemas.microsoft.com/office/drawing/2014/main" id="{A95C2A71-D114-4F7D-8E2C-D31FA9A37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39" y="563880"/>
            <a:ext cx="5244761" cy="57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5C32BAC-C7A9-4AF3-A1CF-D78D376B37E2}"/>
              </a:ext>
            </a:extLst>
          </p:cNvPr>
          <p:cNvSpPr txBox="1"/>
          <p:nvPr/>
        </p:nvSpPr>
        <p:spPr>
          <a:xfrm>
            <a:off x="6929755" y="2096135"/>
            <a:ext cx="410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err="1"/>
              <a:t>Boticelli</a:t>
            </a:r>
            <a:endParaRPr lang="nl-BE" sz="3600" dirty="0"/>
          </a:p>
        </p:txBody>
      </p:sp>
    </p:spTree>
    <p:extLst>
      <p:ext uri="{BB962C8B-B14F-4D97-AF65-F5344CB8AC3E}">
        <p14:creationId xmlns:p14="http://schemas.microsoft.com/office/powerpoint/2010/main" val="4043088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7B2DAA7-388B-4837-A68F-F68C7F9C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03" y="476250"/>
            <a:ext cx="4333875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A281269-F93A-4662-84F8-76CEDC7C5B40}"/>
              </a:ext>
            </a:extLst>
          </p:cNvPr>
          <p:cNvSpPr txBox="1"/>
          <p:nvPr/>
        </p:nvSpPr>
        <p:spPr>
          <a:xfrm>
            <a:off x="6634480" y="2143760"/>
            <a:ext cx="410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Michelangelo</a:t>
            </a:r>
          </a:p>
        </p:txBody>
      </p:sp>
    </p:spTree>
    <p:extLst>
      <p:ext uri="{BB962C8B-B14F-4D97-AF65-F5344CB8AC3E}">
        <p14:creationId xmlns:p14="http://schemas.microsoft.com/office/powerpoint/2010/main" val="1074373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ixtijnse Kapel - Wikipedia">
            <a:extLst>
              <a:ext uri="{FF2B5EF4-FFF2-40B4-BE49-F238E27FC236}">
                <a16:creationId xmlns:a16="http://schemas.microsoft.com/office/drawing/2014/main" id="{9ACA4A9C-D87B-44C6-AE58-559CD44E9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0"/>
            <a:ext cx="10245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6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aticaans museum de Sixtijnse kapel plafond Michelangelo">
            <a:extLst>
              <a:ext uri="{FF2B5EF4-FFF2-40B4-BE49-F238E27FC236}">
                <a16:creationId xmlns:a16="http://schemas.microsoft.com/office/drawing/2014/main" id="{25806D52-3F44-40E5-A5FB-255AFA809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0"/>
            <a:ext cx="5818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617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8F9B71B-34A7-4926-AF0E-E76D2405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7" y="882650"/>
            <a:ext cx="10423525" cy="464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469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 met binnen, persoon, tafel, mensen&#10;&#10;Automatisch gegenereerde beschrijving">
            <a:extLst>
              <a:ext uri="{FF2B5EF4-FFF2-40B4-BE49-F238E27FC236}">
                <a16:creationId xmlns:a16="http://schemas.microsoft.com/office/drawing/2014/main" id="{DEEF51E3-9FA8-44F4-8DC2-18B8B8396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9" b="603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58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B07D0BF-F4C6-4163-BE90-331BC9CD3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16" y="0"/>
            <a:ext cx="10116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Afbeeldingsresultaat voor antwerpse handjes">
            <a:extLst>
              <a:ext uri="{FF2B5EF4-FFF2-40B4-BE49-F238E27FC236}">
                <a16:creationId xmlns:a16="http://schemas.microsoft.com/office/drawing/2014/main" id="{CA65999B-4841-45BF-8227-9010C13C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67" y="256762"/>
            <a:ext cx="2833548" cy="18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fbeeldingsresultaat voor antwerpse handjes">
            <a:extLst>
              <a:ext uri="{FF2B5EF4-FFF2-40B4-BE49-F238E27FC236}">
                <a16:creationId xmlns:a16="http://schemas.microsoft.com/office/drawing/2014/main" id="{843C6357-4B17-44B9-AEDE-9B1DDDB57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90391" cy="429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antwerpse handjes">
            <a:extLst>
              <a:ext uri="{FF2B5EF4-FFF2-40B4-BE49-F238E27FC236}">
                <a16:creationId xmlns:a16="http://schemas.microsoft.com/office/drawing/2014/main" id="{1ABEEE02-8658-4308-898A-8C487C70B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91" y="2004736"/>
            <a:ext cx="2655024" cy="22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antwerpse handjes">
            <a:extLst>
              <a:ext uri="{FF2B5EF4-FFF2-40B4-BE49-F238E27FC236}">
                <a16:creationId xmlns:a16="http://schemas.microsoft.com/office/drawing/2014/main" id="{A0B33883-4902-438E-8133-4672827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02"/>
          <a:stretch/>
        </p:blipFill>
        <p:spPr bwMode="auto">
          <a:xfrm>
            <a:off x="6766891" y="0"/>
            <a:ext cx="5425109" cy="38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antwerpse handjes">
            <a:extLst>
              <a:ext uri="{FF2B5EF4-FFF2-40B4-BE49-F238E27FC236}">
                <a16:creationId xmlns:a16="http://schemas.microsoft.com/office/drawing/2014/main" id="{7973ECAD-E603-4615-96BF-A6B9C8EF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76476"/>
            <a:ext cx="6453809" cy="258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fbeeldingsresultaat voor antwerpse handjes">
            <a:extLst>
              <a:ext uri="{FF2B5EF4-FFF2-40B4-BE49-F238E27FC236}">
                <a16:creationId xmlns:a16="http://schemas.microsoft.com/office/drawing/2014/main" id="{A0E8289C-6187-4CFE-8745-E7A3FB16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08" y="3826992"/>
            <a:ext cx="5738192" cy="30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68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Afbeeldingsresultaat voor het steen antwerpen">
            <a:extLst>
              <a:ext uri="{FF2B5EF4-FFF2-40B4-BE49-F238E27FC236}">
                <a16:creationId xmlns:a16="http://schemas.microsoft.com/office/drawing/2014/main" id="{28E3E529-F465-4287-9799-92DE1700F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1692"/>
          <a:stretch/>
        </p:blipFill>
        <p:spPr bwMode="auto">
          <a:xfrm>
            <a:off x="4875621" y="497197"/>
            <a:ext cx="7316379" cy="58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9BAB323-1813-46EF-AD98-906E077B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5742"/>
            <a:ext cx="4572002" cy="30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57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nge Wapper aan het steen te Antwerpen">
            <a:extLst>
              <a:ext uri="{FF2B5EF4-FFF2-40B4-BE49-F238E27FC236}">
                <a16:creationId xmlns:a16="http://schemas.microsoft.com/office/drawing/2014/main" id="{CD5894EA-60AB-4C8B-920E-E4B9DC051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35" y="0"/>
            <a:ext cx="5155096" cy="687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fbeeldingsresultaat voor de lange wapper">
            <a:extLst>
              <a:ext uri="{FF2B5EF4-FFF2-40B4-BE49-F238E27FC236}">
                <a16:creationId xmlns:a16="http://schemas.microsoft.com/office/drawing/2014/main" id="{57BA30D0-CF1A-4DFF-9BE6-DF133DD98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71" y="0"/>
            <a:ext cx="5092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19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fbeeldingsresultaat voor kathedraal antwerpen">
            <a:extLst>
              <a:ext uri="{FF2B5EF4-FFF2-40B4-BE49-F238E27FC236}">
                <a16:creationId xmlns:a16="http://schemas.microsoft.com/office/drawing/2014/main" id="{F2561FC8-4F74-45F8-ADD2-96A9722DE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712" y="3909465"/>
            <a:ext cx="4471946" cy="294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beeldingsresultaat voor kathedraal antwerpen">
            <a:extLst>
              <a:ext uri="{FF2B5EF4-FFF2-40B4-BE49-F238E27FC236}">
                <a16:creationId xmlns:a16="http://schemas.microsoft.com/office/drawing/2014/main" id="{D50E3CA5-F8A2-4060-8EC1-E352D80F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-1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kathedraal antwerpen">
            <a:extLst>
              <a:ext uri="{FF2B5EF4-FFF2-40B4-BE49-F238E27FC236}">
                <a16:creationId xmlns:a16="http://schemas.microsoft.com/office/drawing/2014/main" id="{3D0BD44A-AD2A-4293-A643-BDC50CC3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70" y="1"/>
            <a:ext cx="2929346" cy="390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B7EA10-6016-4A19-9E2A-4DE54F280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360003"/>
            <a:ext cx="2945371" cy="234563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8602E29-DDBA-40B6-8315-40E1605C0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-19842"/>
            <a:ext cx="4022887" cy="197457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C74632F-8C6D-45AC-AED7-58B386F8F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0" y="2170080"/>
            <a:ext cx="2986140" cy="197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2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erelateerde afbeelding">
            <a:extLst>
              <a:ext uri="{FF2B5EF4-FFF2-40B4-BE49-F238E27FC236}">
                <a16:creationId xmlns:a16="http://schemas.microsoft.com/office/drawing/2014/main" id="{EC33D978-34A5-4C0C-A66B-9BED3D586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2101" cy="31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erelateerde afbeelding">
            <a:extLst>
              <a:ext uri="{FF2B5EF4-FFF2-40B4-BE49-F238E27FC236}">
                <a16:creationId xmlns:a16="http://schemas.microsoft.com/office/drawing/2014/main" id="{74751FEF-3D3C-4D48-BD23-C7DD4B301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765"/>
            <a:ext cx="5570788" cy="371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erelateerde afbeelding">
            <a:extLst>
              <a:ext uri="{FF2B5EF4-FFF2-40B4-BE49-F238E27FC236}">
                <a16:creationId xmlns:a16="http://schemas.microsoft.com/office/drawing/2014/main" id="{948CD878-B15D-470C-8199-3F705BE87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12" y="3139550"/>
            <a:ext cx="5570788" cy="371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fbeeldingsresultaat voor de ruien antwerpen">
            <a:extLst>
              <a:ext uri="{FF2B5EF4-FFF2-40B4-BE49-F238E27FC236}">
                <a16:creationId xmlns:a16="http://schemas.microsoft.com/office/drawing/2014/main" id="{D0FB23E2-78B4-40CC-82F3-723A708FA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3548" r="12208"/>
          <a:stretch/>
        </p:blipFill>
        <p:spPr bwMode="auto">
          <a:xfrm>
            <a:off x="8481391" y="0"/>
            <a:ext cx="3710609" cy="31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1189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77D7B3F4A2D04488A98BA5E7E6AB39" ma:contentTypeVersion="9" ma:contentTypeDescription="Een nieuw document maken." ma:contentTypeScope="" ma:versionID="9522f37b49f4cffefc5bbddcdf7a34f9">
  <xsd:schema xmlns:xsd="http://www.w3.org/2001/XMLSchema" xmlns:xs="http://www.w3.org/2001/XMLSchema" xmlns:p="http://schemas.microsoft.com/office/2006/metadata/properties" xmlns:ns2="14210480-987e-480f-9ed3-ec05579fc9d4" targetNamespace="http://schemas.microsoft.com/office/2006/metadata/properties" ma:root="true" ma:fieldsID="ac0fd38fcbed1fa49f51433b2a7f0e1f" ns2:_="">
    <xsd:import namespace="14210480-987e-480f-9ed3-ec05579fc9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210480-987e-480f-9ed3-ec05579fc9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C23FE1-3CC3-4871-AC57-6AF9C4275AC9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14210480-987e-480f-9ed3-ec05579fc9d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0CC17D1-2776-40CF-9E9B-2F09F27CEF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338697-4620-447F-9E60-0566DFB529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210480-987e-480f-9ed3-ec05579fc9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454</Words>
  <Application>Microsoft Office PowerPoint</Application>
  <PresentationFormat>Breedbeeld</PresentationFormat>
  <Paragraphs>66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Quiz middeleeuwen</vt:lpstr>
      <vt:lpstr>Quiz middeleeuwen</vt:lpstr>
      <vt:lpstr>Quiz middeleeuwen</vt:lpstr>
      <vt:lpstr>Quiz middeleeuwen </vt:lpstr>
      <vt:lpstr>Quiz middeleeuwen </vt:lpstr>
      <vt:lpstr>Quiz middeleeuwen </vt:lpstr>
      <vt:lpstr>Quiz middeleeuwen </vt:lpstr>
      <vt:lpstr>Quiz middeleeuwen </vt:lpstr>
      <vt:lpstr>Quiz middeleeuwen </vt:lpstr>
      <vt:lpstr>Quiz middeleeuwen </vt:lpstr>
      <vt:lpstr>Quiz middeleeuwen</vt:lpstr>
      <vt:lpstr>En… wie is er gewonnen?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Sierens Lise</dc:creator>
  <cp:lastModifiedBy>Katrine Patteet</cp:lastModifiedBy>
  <cp:revision>35</cp:revision>
  <dcterms:created xsi:type="dcterms:W3CDTF">2019-04-19T09:07:03Z</dcterms:created>
  <dcterms:modified xsi:type="dcterms:W3CDTF">2020-05-13T13:59:48Z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0x010100F677D7B3F4A2D04488A98BA5E7E6AB39</vt:lpwstr>
  </property>
</Properties>
</file>