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sldIdLst>
    <p:sldId id="258" r:id="rId5"/>
    <p:sldId id="259" r:id="rId6"/>
    <p:sldId id="260" r:id="rId7"/>
    <p:sldId id="276" r:id="rId8"/>
    <p:sldId id="277" r:id="rId9"/>
    <p:sldId id="264" r:id="rId10"/>
    <p:sldId id="290" r:id="rId11"/>
    <p:sldId id="261" r:id="rId12"/>
    <p:sldId id="262" r:id="rId13"/>
    <p:sldId id="265" r:id="rId14"/>
    <p:sldId id="263" r:id="rId15"/>
    <p:sldId id="266" r:id="rId16"/>
    <p:sldId id="267" r:id="rId17"/>
    <p:sldId id="268" r:id="rId18"/>
    <p:sldId id="280" r:id="rId19"/>
    <p:sldId id="279" r:id="rId20"/>
    <p:sldId id="281" r:id="rId21"/>
    <p:sldId id="283" r:id="rId22"/>
    <p:sldId id="271" r:id="rId23"/>
    <p:sldId id="270" r:id="rId24"/>
    <p:sldId id="272" r:id="rId25"/>
    <p:sldId id="289" r:id="rId26"/>
    <p:sldId id="285" r:id="rId27"/>
    <p:sldId id="286" r:id="rId28"/>
    <p:sldId id="273" r:id="rId29"/>
    <p:sldId id="274" r:id="rId30"/>
    <p:sldId id="278" r:id="rId31"/>
    <p:sldId id="287" r:id="rId32"/>
    <p:sldId id="292" r:id="rId33"/>
    <p:sldId id="293" r:id="rId34"/>
  </p:sldIdLst>
  <p:sldSz cx="6858000" cy="9906000" type="A4"/>
  <p:notesSz cx="6889750"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elemans, Annick [JanBe]" initials="TA[" lastIdx="6" clrIdx="0">
    <p:extLst>
      <p:ext uri="{19B8F6BF-5375-455C-9EA6-DF929625EA0E}">
        <p15:presenceInfo xmlns:p15="http://schemas.microsoft.com/office/powerpoint/2012/main" userId="S::ATAELEMA@its.jnj.com::748e8cb3-e816-4f6a-a426-b36638dff4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20" autoAdjust="0"/>
  </p:normalViewPr>
  <p:slideViewPr>
    <p:cSldViewPr snapToGrid="0">
      <p:cViewPr varScale="1">
        <p:scale>
          <a:sx n="39" d="100"/>
          <a:sy n="39" d="100"/>
        </p:scale>
        <p:origin x="2045" y="48"/>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6088" cy="50165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902075" y="0"/>
            <a:ext cx="2986088" cy="501650"/>
          </a:xfrm>
          <a:prstGeom prst="rect">
            <a:avLst/>
          </a:prstGeom>
        </p:spPr>
        <p:txBody>
          <a:bodyPr vert="horz" lIns="91440" tIns="45720" rIns="91440" bIns="45720" rtlCol="0"/>
          <a:lstStyle>
            <a:lvl1pPr algn="r">
              <a:defRPr sz="1200"/>
            </a:lvl1pPr>
          </a:lstStyle>
          <a:p>
            <a:fld id="{9D08AC5E-BCA4-4674-A869-52CF14E21B61}" type="datetimeFigureOut">
              <a:rPr lang="nl-BE" smtClean="0"/>
              <a:t>20/05/2020</a:t>
            </a:fld>
            <a:endParaRPr lang="nl-BE"/>
          </a:p>
        </p:txBody>
      </p:sp>
      <p:sp>
        <p:nvSpPr>
          <p:cNvPr id="4" name="Tijdelijke aanduiding voor dia-afbeelding 3"/>
          <p:cNvSpPr>
            <a:spLocks noGrp="1" noRot="1" noChangeAspect="1"/>
          </p:cNvSpPr>
          <p:nvPr>
            <p:ph type="sldImg" idx="2"/>
          </p:nvPr>
        </p:nvSpPr>
        <p:spPr>
          <a:xfrm>
            <a:off x="2273300" y="1252538"/>
            <a:ext cx="2343150" cy="3382962"/>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8975" y="4822825"/>
            <a:ext cx="5511800" cy="394652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520238"/>
            <a:ext cx="2986088" cy="50165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902075" y="9520238"/>
            <a:ext cx="2986088" cy="501650"/>
          </a:xfrm>
          <a:prstGeom prst="rect">
            <a:avLst/>
          </a:prstGeom>
        </p:spPr>
        <p:txBody>
          <a:bodyPr vert="horz" lIns="91440" tIns="45720" rIns="91440" bIns="45720" rtlCol="0" anchor="b"/>
          <a:lstStyle>
            <a:lvl1pPr algn="r">
              <a:defRPr sz="1200"/>
            </a:lvl1pPr>
          </a:lstStyle>
          <a:p>
            <a:fld id="{9C2DA426-D46A-452F-B387-1FC46E997A79}" type="slidenum">
              <a:rPr lang="nl-BE" smtClean="0"/>
              <a:t>‹nr.›</a:t>
            </a:fld>
            <a:endParaRPr lang="nl-BE"/>
          </a:p>
        </p:txBody>
      </p:sp>
    </p:spTree>
    <p:extLst>
      <p:ext uri="{BB962C8B-B14F-4D97-AF65-F5344CB8AC3E}">
        <p14:creationId xmlns:p14="http://schemas.microsoft.com/office/powerpoint/2010/main" val="3436936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nl-NL"/>
              <a:t>Klik om stijl te bewerken</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1CAF276F-37DE-4C33-BC0C-83F0014EFF1C}" type="datetime1">
              <a:rPr lang="nl-BE" smtClean="0"/>
              <a:t>20/05/2020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CFAD42C-ADBC-4BDF-9EED-E53206EEABF7}" type="slidenum">
              <a:rPr lang="nl-BE" smtClean="0"/>
              <a:t>‹nr.›</a:t>
            </a:fld>
            <a:endParaRPr lang="nl-BE"/>
          </a:p>
        </p:txBody>
      </p:sp>
    </p:spTree>
    <p:extLst>
      <p:ext uri="{BB962C8B-B14F-4D97-AF65-F5344CB8AC3E}">
        <p14:creationId xmlns:p14="http://schemas.microsoft.com/office/powerpoint/2010/main" val="789624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71E260E5-66B9-4BA5-B72F-DD2038B14C6B}" type="datetime1">
              <a:rPr lang="nl-BE" smtClean="0"/>
              <a:t>20/05/2020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CFAD42C-ADBC-4BDF-9EED-E53206EEABF7}" type="slidenum">
              <a:rPr lang="nl-BE" smtClean="0"/>
              <a:t>‹nr.›</a:t>
            </a:fld>
            <a:endParaRPr lang="nl-BE"/>
          </a:p>
        </p:txBody>
      </p:sp>
    </p:spTree>
    <p:extLst>
      <p:ext uri="{BB962C8B-B14F-4D97-AF65-F5344CB8AC3E}">
        <p14:creationId xmlns:p14="http://schemas.microsoft.com/office/powerpoint/2010/main" val="513255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353B60A-90C2-4907-9221-7FDB670EAC51}" type="datetime1">
              <a:rPr lang="nl-BE" smtClean="0"/>
              <a:t>20/05/2020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CFAD42C-ADBC-4BDF-9EED-E53206EEABF7}" type="slidenum">
              <a:rPr lang="nl-BE" smtClean="0"/>
              <a:t>‹nr.›</a:t>
            </a:fld>
            <a:endParaRPr lang="nl-BE"/>
          </a:p>
        </p:txBody>
      </p:sp>
    </p:spTree>
    <p:extLst>
      <p:ext uri="{BB962C8B-B14F-4D97-AF65-F5344CB8AC3E}">
        <p14:creationId xmlns:p14="http://schemas.microsoft.com/office/powerpoint/2010/main" val="1492850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72A18BB-EF87-48B9-A856-CCC879B58902}" type="datetime1">
              <a:rPr lang="nl-BE" smtClean="0"/>
              <a:t>20/05/2020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CFAD42C-ADBC-4BDF-9EED-E53206EEABF7}" type="slidenum">
              <a:rPr lang="nl-BE" smtClean="0"/>
              <a:t>‹nr.›</a:t>
            </a:fld>
            <a:endParaRPr lang="nl-BE"/>
          </a:p>
        </p:txBody>
      </p:sp>
    </p:spTree>
    <p:extLst>
      <p:ext uri="{BB962C8B-B14F-4D97-AF65-F5344CB8AC3E}">
        <p14:creationId xmlns:p14="http://schemas.microsoft.com/office/powerpoint/2010/main" val="3368139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nl-NL"/>
              <a:t>Klik om stijl te bewerken</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E54B1DA-2BDB-42AA-A633-B57252435E13}" type="datetime1">
              <a:rPr lang="nl-BE" smtClean="0"/>
              <a:t>20/05/2020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CFAD42C-ADBC-4BDF-9EED-E53206EEABF7}" type="slidenum">
              <a:rPr lang="nl-BE" smtClean="0"/>
              <a:t>‹nr.›</a:t>
            </a:fld>
            <a:endParaRPr lang="nl-BE"/>
          </a:p>
        </p:txBody>
      </p:sp>
    </p:spTree>
    <p:extLst>
      <p:ext uri="{BB962C8B-B14F-4D97-AF65-F5344CB8AC3E}">
        <p14:creationId xmlns:p14="http://schemas.microsoft.com/office/powerpoint/2010/main" val="469269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9383862B-2D68-4ACC-B920-6040AF7BCEA3}" type="datetime1">
              <a:rPr lang="nl-BE" smtClean="0"/>
              <a:t>20/05/2020</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6CFAD42C-ADBC-4BDF-9EED-E53206EEABF7}" type="slidenum">
              <a:rPr lang="nl-BE" smtClean="0"/>
              <a:t>‹nr.›</a:t>
            </a:fld>
            <a:endParaRPr lang="nl-BE"/>
          </a:p>
        </p:txBody>
      </p:sp>
    </p:spTree>
    <p:extLst>
      <p:ext uri="{BB962C8B-B14F-4D97-AF65-F5344CB8AC3E}">
        <p14:creationId xmlns:p14="http://schemas.microsoft.com/office/powerpoint/2010/main" val="1580445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nl-NL"/>
              <a:t>Klik om stijl te bewerken</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Content Placeholder 3"/>
          <p:cNvSpPr>
            <a:spLocks noGrp="1"/>
          </p:cNvSpPr>
          <p:nvPr>
            <p:ph sz="half" idx="2"/>
          </p:nvPr>
        </p:nvSpPr>
        <p:spPr>
          <a:xfrm>
            <a:off x="472381" y="3618442"/>
            <a:ext cx="2901255" cy="532218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Content Placeholder 5"/>
          <p:cNvSpPr>
            <a:spLocks noGrp="1"/>
          </p:cNvSpPr>
          <p:nvPr>
            <p:ph sz="quarter" idx="4"/>
          </p:nvPr>
        </p:nvSpPr>
        <p:spPr>
          <a:xfrm>
            <a:off x="3471863" y="3618442"/>
            <a:ext cx="2915543" cy="532218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3215ACAA-C466-4C2E-BDE7-56E9CB2A462A}" type="datetime1">
              <a:rPr lang="nl-BE" smtClean="0"/>
              <a:t>20/05/2020</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6CFAD42C-ADBC-4BDF-9EED-E53206EEABF7}" type="slidenum">
              <a:rPr lang="nl-BE" smtClean="0"/>
              <a:t>‹nr.›</a:t>
            </a:fld>
            <a:endParaRPr lang="nl-BE"/>
          </a:p>
        </p:txBody>
      </p:sp>
    </p:spTree>
    <p:extLst>
      <p:ext uri="{BB962C8B-B14F-4D97-AF65-F5344CB8AC3E}">
        <p14:creationId xmlns:p14="http://schemas.microsoft.com/office/powerpoint/2010/main" val="634712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581A7FE0-752C-44A6-BFBE-EFE1E8C9E484}" type="datetime1">
              <a:rPr lang="nl-BE" smtClean="0"/>
              <a:t>20/05/2020</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6CFAD42C-ADBC-4BDF-9EED-E53206EEABF7}" type="slidenum">
              <a:rPr lang="nl-BE" smtClean="0"/>
              <a:t>‹nr.›</a:t>
            </a:fld>
            <a:endParaRPr lang="nl-BE"/>
          </a:p>
        </p:txBody>
      </p:sp>
    </p:spTree>
    <p:extLst>
      <p:ext uri="{BB962C8B-B14F-4D97-AF65-F5344CB8AC3E}">
        <p14:creationId xmlns:p14="http://schemas.microsoft.com/office/powerpoint/2010/main" val="332828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8C7277-FD9D-441E-9803-4A7F9D2F527C}" type="datetime1">
              <a:rPr lang="nl-BE" smtClean="0"/>
              <a:t>20/05/2020</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6CFAD42C-ADBC-4BDF-9EED-E53206EEABF7}" type="slidenum">
              <a:rPr lang="nl-BE" smtClean="0"/>
              <a:t>‹nr.›</a:t>
            </a:fld>
            <a:endParaRPr lang="nl-BE"/>
          </a:p>
        </p:txBody>
      </p:sp>
    </p:spTree>
    <p:extLst>
      <p:ext uri="{BB962C8B-B14F-4D97-AF65-F5344CB8AC3E}">
        <p14:creationId xmlns:p14="http://schemas.microsoft.com/office/powerpoint/2010/main" val="3088187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nl-NL"/>
              <a:t>Klik om stijl te bewerken</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7608E9CF-AEBA-4139-B923-4EF90E10B6AF}" type="datetime1">
              <a:rPr lang="nl-BE" smtClean="0"/>
              <a:t>20/05/2020</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6CFAD42C-ADBC-4BDF-9EED-E53206EEABF7}" type="slidenum">
              <a:rPr lang="nl-BE" smtClean="0"/>
              <a:t>‹nr.›</a:t>
            </a:fld>
            <a:endParaRPr lang="nl-BE"/>
          </a:p>
        </p:txBody>
      </p:sp>
    </p:spTree>
    <p:extLst>
      <p:ext uri="{BB962C8B-B14F-4D97-AF65-F5344CB8AC3E}">
        <p14:creationId xmlns:p14="http://schemas.microsoft.com/office/powerpoint/2010/main" val="2816328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nl-NL"/>
              <a:t>Klik om stijl te bewerken</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80AB9B02-BCFC-4BDC-A5B7-43D6D40E1952}" type="datetime1">
              <a:rPr lang="nl-BE" smtClean="0"/>
              <a:t>20/05/2020</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6CFAD42C-ADBC-4BDF-9EED-E53206EEABF7}" type="slidenum">
              <a:rPr lang="nl-BE" smtClean="0"/>
              <a:t>‹nr.›</a:t>
            </a:fld>
            <a:endParaRPr lang="nl-BE"/>
          </a:p>
        </p:txBody>
      </p:sp>
    </p:spTree>
    <p:extLst>
      <p:ext uri="{BB962C8B-B14F-4D97-AF65-F5344CB8AC3E}">
        <p14:creationId xmlns:p14="http://schemas.microsoft.com/office/powerpoint/2010/main" val="3480626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FEE01E43-1E64-4692-B054-9C2C2B9B6715}" type="datetime1">
              <a:rPr lang="nl-BE" smtClean="0"/>
              <a:t>20/05/2020</a:t>
            </a:fld>
            <a:endParaRPr lang="nl-BE"/>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CFAD42C-ADBC-4BDF-9EED-E53206EEABF7}" type="slidenum">
              <a:rPr lang="nl-BE" smtClean="0"/>
              <a:t>‹nr.›</a:t>
            </a:fld>
            <a:endParaRPr lang="nl-BE"/>
          </a:p>
        </p:txBody>
      </p:sp>
    </p:spTree>
    <p:extLst>
      <p:ext uri="{BB962C8B-B14F-4D97-AF65-F5344CB8AC3E}">
        <p14:creationId xmlns:p14="http://schemas.microsoft.com/office/powerpoint/2010/main" val="2488679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1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2.png"/><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image" Target="../media/image66.jpeg"/><Relationship Id="rId11" Type="http://schemas.openxmlformats.org/officeDocument/2006/relationships/image" Target="../media/image71.png"/><Relationship Id="rId5" Type="http://schemas.openxmlformats.org/officeDocument/2006/relationships/image" Target="../media/image65.jpeg"/><Relationship Id="rId10" Type="http://schemas.openxmlformats.org/officeDocument/2006/relationships/image" Target="../media/image70.png"/><Relationship Id="rId4" Type="http://schemas.openxmlformats.org/officeDocument/2006/relationships/image" Target="../media/image64.jpeg"/><Relationship Id="rId9" Type="http://schemas.openxmlformats.org/officeDocument/2006/relationships/image" Target="../media/image69.jpe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jpg"/><Relationship Id="rId4" Type="http://schemas.openxmlformats.org/officeDocument/2006/relationships/image" Target="../media/image92.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7.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png"/><Relationship Id="rId18" Type="http://schemas.openxmlformats.org/officeDocument/2006/relationships/image" Target="../media/image24.jpg"/><Relationship Id="rId26" Type="http://schemas.openxmlformats.org/officeDocument/2006/relationships/image" Target="../media/image31.jpg"/><Relationship Id="rId3" Type="http://schemas.openxmlformats.org/officeDocument/2006/relationships/image" Target="../media/image9.jpg"/><Relationship Id="rId21" Type="http://schemas.microsoft.com/office/2007/relationships/hdphoto" Target="../media/hdphoto2.wdp"/><Relationship Id="rId7" Type="http://schemas.openxmlformats.org/officeDocument/2006/relationships/image" Target="../media/image13.jpg"/><Relationship Id="rId12" Type="http://schemas.openxmlformats.org/officeDocument/2006/relationships/image" Target="../media/image18.png"/><Relationship Id="rId17" Type="http://schemas.openxmlformats.org/officeDocument/2006/relationships/image" Target="../media/image23.jpg"/><Relationship Id="rId25" Type="http://schemas.openxmlformats.org/officeDocument/2006/relationships/image" Target="../media/image30.png"/><Relationship Id="rId2" Type="http://schemas.openxmlformats.org/officeDocument/2006/relationships/image" Target="../media/image8.png"/><Relationship Id="rId16" Type="http://schemas.openxmlformats.org/officeDocument/2006/relationships/image" Target="../media/image22.jpg"/><Relationship Id="rId20" Type="http://schemas.openxmlformats.org/officeDocument/2006/relationships/image" Target="../media/image26.png"/><Relationship Id="rId29"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12.jpg"/><Relationship Id="rId11" Type="http://schemas.openxmlformats.org/officeDocument/2006/relationships/image" Target="../media/image17.jpg"/><Relationship Id="rId24" Type="http://schemas.openxmlformats.org/officeDocument/2006/relationships/image" Target="../media/image29.jpg"/><Relationship Id="rId5" Type="http://schemas.openxmlformats.org/officeDocument/2006/relationships/image" Target="../media/image11.jpg"/><Relationship Id="rId15" Type="http://schemas.openxmlformats.org/officeDocument/2006/relationships/image" Target="../media/image21.jpg"/><Relationship Id="rId23" Type="http://schemas.openxmlformats.org/officeDocument/2006/relationships/image" Target="../media/image28.jpg"/><Relationship Id="rId28" Type="http://schemas.openxmlformats.org/officeDocument/2006/relationships/image" Target="../media/image33.png"/><Relationship Id="rId10" Type="http://schemas.openxmlformats.org/officeDocument/2006/relationships/image" Target="../media/image16.jpg"/><Relationship Id="rId19" Type="http://schemas.openxmlformats.org/officeDocument/2006/relationships/image" Target="../media/image25.jpg"/><Relationship Id="rId4" Type="http://schemas.openxmlformats.org/officeDocument/2006/relationships/image" Target="../media/image10.png"/><Relationship Id="rId9" Type="http://schemas.openxmlformats.org/officeDocument/2006/relationships/image" Target="../media/image15.jpg"/><Relationship Id="rId14" Type="http://schemas.openxmlformats.org/officeDocument/2006/relationships/image" Target="../media/image20.jpeg"/><Relationship Id="rId22" Type="http://schemas.openxmlformats.org/officeDocument/2006/relationships/image" Target="../media/image27.jpg"/><Relationship Id="rId27" Type="http://schemas.openxmlformats.org/officeDocument/2006/relationships/image" Target="../media/image32.jpg"/><Relationship Id="rId30" Type="http://schemas.openxmlformats.org/officeDocument/2006/relationships/image" Target="../media/image35.jp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jpg"/></Relationships>
</file>

<file path=ppt/slides/_rels/slide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0.jpeg"/><Relationship Id="rId5" Type="http://schemas.openxmlformats.org/officeDocument/2006/relationships/image" Target="../media/image45.jpeg"/><Relationship Id="rId10" Type="http://schemas.openxmlformats.org/officeDocument/2006/relationships/image" Target="../media/image49.jpeg"/><Relationship Id="rId4" Type="http://schemas.openxmlformats.org/officeDocument/2006/relationships/image" Target="../media/image44.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5E83DF6-7019-45C7-9927-F9D0BE5797A3}"/>
              </a:ext>
            </a:extLst>
          </p:cNvPr>
          <p:cNvSpPr/>
          <p:nvPr/>
        </p:nvSpPr>
        <p:spPr>
          <a:xfrm>
            <a:off x="356346" y="436304"/>
            <a:ext cx="6219265" cy="2581156"/>
          </a:xfrm>
          <a:prstGeom prst="rect">
            <a:avLst/>
          </a:prstGeom>
        </p:spPr>
        <p:txBody>
          <a:bodyPr wrap="square">
            <a:spAutoFit/>
          </a:bodyPr>
          <a:lstStyle/>
          <a:p>
            <a:pPr>
              <a:lnSpc>
                <a:spcPct val="107000"/>
              </a:lnSpc>
              <a:spcAft>
                <a:spcPts val="800"/>
              </a:spcAft>
            </a:pPr>
            <a:r>
              <a:rPr lang="nl-NL" dirty="0">
                <a:latin typeface="Comic Sans MS" panose="030F0702030302020204" pitchFamily="66" charset="0"/>
                <a:ea typeface="Calibri" panose="020F0502020204030204" pitchFamily="34" charset="0"/>
                <a:cs typeface="Times New Roman" panose="02020603050405020304" pitchFamily="18" charset="0"/>
              </a:rPr>
              <a:t>Naam: ______________				Klas: _____</a:t>
            </a:r>
            <a:endParaRPr lang="nl-BE"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dirty="0">
                <a:latin typeface="Comic Sans MS" panose="030F0702030302020204" pitchFamily="66" charset="0"/>
                <a:ea typeface="Calibri" panose="020F0502020204030204" pitchFamily="34" charset="0"/>
                <a:cs typeface="Times New Roman" panose="02020603050405020304" pitchFamily="18" charset="0"/>
              </a:rPr>
              <a:t>Nummer: </a:t>
            </a:r>
            <a:r>
              <a:rPr lang="nl-NL" sz="1200" dirty="0">
                <a:latin typeface="Comic Sans MS" panose="030F0702030302020204" pitchFamily="66" charset="0"/>
                <a:ea typeface="Calibri" panose="020F0502020204030204" pitchFamily="34" charset="0"/>
                <a:cs typeface="Times New Roman" panose="02020603050405020304" pitchFamily="18" charset="0"/>
              </a:rPr>
              <a:t>_____</a:t>
            </a:r>
            <a:endParaRPr lang="nl-BE" sz="1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nl-NL" sz="2800" dirty="0">
              <a:latin typeface="Comic Sans MS" panose="030F0702030302020204" pitchFamily="66" charset="0"/>
              <a:ea typeface="Calibri" panose="020F0502020204030204" pitchFamily="34" charset="0"/>
              <a:cs typeface="Times New Roman" panose="02020603050405020304" pitchFamily="18" charset="0"/>
            </a:endParaRPr>
          </a:p>
          <a:p>
            <a:pPr algn="ctr">
              <a:lnSpc>
                <a:spcPct val="107000"/>
              </a:lnSpc>
              <a:spcAft>
                <a:spcPts val="800"/>
              </a:spcAft>
            </a:pPr>
            <a:r>
              <a:rPr lang="nl-NL" sz="2800" dirty="0">
                <a:latin typeface="Comic Sans MS" panose="030F0702030302020204" pitchFamily="66" charset="0"/>
                <a:ea typeface="Calibri" panose="020F0502020204030204" pitchFamily="34" charset="0"/>
                <a:cs typeface="Times New Roman" panose="02020603050405020304" pitchFamily="18" charset="0"/>
              </a:rPr>
              <a:t> </a:t>
            </a:r>
            <a:endParaRPr lang="nl-BE" sz="1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nl-NL" sz="3600" dirty="0">
                <a:latin typeface="Bodoni MT Black" panose="02070A03080606020203" pitchFamily="18" charset="0"/>
                <a:ea typeface="Calibri" panose="020F0502020204030204" pitchFamily="34" charset="0"/>
                <a:cs typeface="Times New Roman" panose="02020603050405020304" pitchFamily="18" charset="0"/>
              </a:rPr>
              <a:t>Dozen</a:t>
            </a:r>
            <a:endParaRPr lang="nl-BE" sz="1200" dirty="0">
              <a:effectLst/>
              <a:latin typeface="Bodoni MT Black" panose="02070A03080606020203" pitchFamily="18" charset="0"/>
              <a:ea typeface="Calibri" panose="020F0502020204030204" pitchFamily="34" charset="0"/>
              <a:cs typeface="Times New Roman" panose="02020603050405020304" pitchFamily="18" charset="0"/>
            </a:endParaRPr>
          </a:p>
        </p:txBody>
      </p:sp>
      <p:pic>
        <p:nvPicPr>
          <p:cNvPr id="3" name="Afbeelding 2" descr="Afbeelding met binnen, tafel, speelgoed, wit&#10;&#10;Automatisch gegenereerde beschrijving">
            <a:extLst>
              <a:ext uri="{FF2B5EF4-FFF2-40B4-BE49-F238E27FC236}">
                <a16:creationId xmlns:a16="http://schemas.microsoft.com/office/drawing/2014/main" id="{088A4D81-079B-4A12-B5F9-3E499B6F142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10904" y="4497140"/>
            <a:ext cx="6636192" cy="2982558"/>
          </a:xfrm>
          <a:prstGeom prst="rect">
            <a:avLst/>
          </a:prstGeom>
        </p:spPr>
      </p:pic>
      <p:sp>
        <p:nvSpPr>
          <p:cNvPr id="2" name="Tijdelijke aanduiding voor dianummer 1">
            <a:extLst>
              <a:ext uri="{FF2B5EF4-FFF2-40B4-BE49-F238E27FC236}">
                <a16:creationId xmlns:a16="http://schemas.microsoft.com/office/drawing/2014/main" id="{2ED75945-50B3-48EC-B409-8222A88C545C}"/>
              </a:ext>
            </a:extLst>
          </p:cNvPr>
          <p:cNvSpPr>
            <a:spLocks noGrp="1"/>
          </p:cNvSpPr>
          <p:nvPr>
            <p:ph type="sldNum" sz="quarter" idx="12"/>
          </p:nvPr>
        </p:nvSpPr>
        <p:spPr>
          <a:xfrm>
            <a:off x="5314950" y="9378597"/>
            <a:ext cx="1543050" cy="527403"/>
          </a:xfrm>
        </p:spPr>
        <p:txBody>
          <a:bodyPr/>
          <a:lstStyle/>
          <a:p>
            <a:fld id="{6CFAD42C-ADBC-4BDF-9EED-E53206EEABF7}" type="slidenum">
              <a:rPr lang="nl-BE" smtClean="0"/>
              <a:t>1</a:t>
            </a:fld>
            <a:endParaRPr lang="nl-BE"/>
          </a:p>
        </p:txBody>
      </p:sp>
    </p:spTree>
    <p:extLst>
      <p:ext uri="{BB962C8B-B14F-4D97-AF65-F5344CB8AC3E}">
        <p14:creationId xmlns:p14="http://schemas.microsoft.com/office/powerpoint/2010/main" val="782855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9830DEC-FAAE-4537-885F-C68DACFF1B6B}"/>
              </a:ext>
            </a:extLst>
          </p:cNvPr>
          <p:cNvSpPr/>
          <p:nvPr/>
        </p:nvSpPr>
        <p:spPr>
          <a:xfrm>
            <a:off x="188260" y="232078"/>
            <a:ext cx="6481481" cy="3604000"/>
          </a:xfrm>
          <a:prstGeom prst="rect">
            <a:avLst/>
          </a:prstGeom>
        </p:spPr>
        <p:txBody>
          <a:bodyPr wrap="square">
            <a:spAutoFit/>
          </a:bodyPr>
          <a:lstStyle/>
          <a:p>
            <a:pPr algn="ctr">
              <a:lnSpc>
                <a:spcPct val="107000"/>
              </a:lnSpc>
              <a:spcAft>
                <a:spcPts val="800"/>
              </a:spcAft>
            </a:pPr>
            <a:r>
              <a:rPr lang="nl-BE" sz="2400" dirty="0">
                <a:latin typeface="Copperplate Gothic Bold" panose="020E0705020206020404" pitchFamily="34" charset="0"/>
                <a:ea typeface="Calibri" panose="020F0502020204030204" pitchFamily="34" charset="0"/>
                <a:cs typeface="Times New Roman" panose="02020603050405020304" pitchFamily="18" charset="0"/>
              </a:rPr>
              <a:t>3.</a:t>
            </a:r>
            <a:r>
              <a:rPr lang="nl-NL" sz="2400" dirty="0">
                <a:latin typeface="Copperplate Gothic Bold" panose="020E0705020206020404" pitchFamily="34" charset="0"/>
                <a:ea typeface="Calibri" panose="020F0502020204030204" pitchFamily="34" charset="0"/>
                <a:cs typeface="Times New Roman" panose="02020603050405020304" pitchFamily="18" charset="0"/>
              </a:rPr>
              <a:t>	afvalverwerking</a:t>
            </a:r>
            <a:endParaRPr lang="nl-B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200"/>
              <a:buFont typeface="+mj-lt"/>
              <a:buAutoNum type="arabicPeriod"/>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a:pPr>
            <a:r>
              <a:rPr lang="nl-BE" b="1" i="1" dirty="0">
                <a:latin typeface="Calibri" panose="020F0502020204030204" pitchFamily="34" charset="0"/>
                <a:ea typeface="Calibri" panose="020F0502020204030204" pitchFamily="34" charset="0"/>
                <a:cs typeface="Times New Roman" panose="02020603050405020304" pitchFamily="18" charset="0"/>
              </a:rPr>
              <a:t>Wat gebeurt er met ons afval na de vuilnisbak? </a:t>
            </a:r>
            <a:endParaRPr lang="nl-BE" sz="1600" b="1" dirty="0">
              <a:latin typeface="Calibri" panose="020F0502020204030204" pitchFamily="34" charset="0"/>
              <a:ea typeface="Calibri" panose="020F0502020204030204" pitchFamily="34" charset="0"/>
              <a:cs typeface="Times New Roman" panose="02020603050405020304" pitchFamily="18" charset="0"/>
            </a:endParaRPr>
          </a:p>
          <a:p>
            <a:r>
              <a:rPr lang="nl-NL" i="1" dirty="0">
                <a:latin typeface="Calibri" panose="020F0502020204030204" pitchFamily="34" charset="0"/>
                <a:ea typeface="Calibri" panose="020F0502020204030204" pitchFamily="34" charset="0"/>
                <a:cs typeface="Times New Roman" panose="02020603050405020304" pitchFamily="18" charset="0"/>
              </a:rPr>
              <a:t>Er zijn verschillende manieren om het afval te verwerken.</a:t>
            </a:r>
          </a:p>
          <a:p>
            <a:r>
              <a:rPr lang="nl-NL" i="1" dirty="0">
                <a:latin typeface="Calibri" panose="020F0502020204030204" pitchFamily="34" charset="0"/>
                <a:ea typeface="Calibri" panose="020F0502020204030204" pitchFamily="34" charset="0"/>
                <a:cs typeface="Times New Roman" panose="02020603050405020304" pitchFamily="18" charset="0"/>
              </a:rPr>
              <a:t>Hieronder ontdekken jullie: de stortplaats, de verbrandingsoven, composteren en recycleren. </a:t>
            </a:r>
          </a:p>
          <a:p>
            <a:r>
              <a:rPr lang="nl-NL" i="1" dirty="0">
                <a:latin typeface="Calibri" panose="020F0502020204030204" pitchFamily="34" charset="0"/>
                <a:ea typeface="Calibri" panose="020F0502020204030204" pitchFamily="34" charset="0"/>
                <a:cs typeface="Times New Roman" panose="02020603050405020304" pitchFamily="18" charset="0"/>
              </a:rPr>
              <a:t>Maar sommige mensen doen aan sluikstorten. Weten jullie wat dat is? Ontdek het bij puntje 5.</a:t>
            </a:r>
          </a:p>
          <a:p>
            <a:r>
              <a:rPr lang="nl-NL" i="1" dirty="0">
                <a:latin typeface="Calibri" panose="020F0502020204030204" pitchFamily="34" charset="0"/>
                <a:ea typeface="Calibri" panose="020F0502020204030204" pitchFamily="34" charset="0"/>
                <a:cs typeface="Times New Roman" panose="02020603050405020304" pitchFamily="18" charset="0"/>
              </a:rPr>
              <a:t>Als jullie tijd over hebben dan kan je het filmpje bekijken. Hierin kan je zien wat men vandaag met afval doet maar </a:t>
            </a:r>
          </a:p>
          <a:p>
            <a:r>
              <a:rPr lang="nl-NL" i="1" dirty="0">
                <a:latin typeface="Calibri" panose="020F0502020204030204" pitchFamily="34" charset="0"/>
                <a:ea typeface="Calibri" panose="020F0502020204030204" pitchFamily="34" charset="0"/>
                <a:cs typeface="Times New Roman" panose="02020603050405020304" pitchFamily="18" charset="0"/>
              </a:rPr>
              <a:t>ook hoe men vroeger met afval omging.</a:t>
            </a:r>
            <a:endParaRPr lang="nl-BE" dirty="0"/>
          </a:p>
        </p:txBody>
      </p:sp>
      <p:sp>
        <p:nvSpPr>
          <p:cNvPr id="4" name="Rechthoek 3">
            <a:extLst>
              <a:ext uri="{FF2B5EF4-FFF2-40B4-BE49-F238E27FC236}">
                <a16:creationId xmlns:a16="http://schemas.microsoft.com/office/drawing/2014/main" id="{54A856BC-F16A-4616-885A-3DAC28EC3193}"/>
              </a:ext>
            </a:extLst>
          </p:cNvPr>
          <p:cNvSpPr/>
          <p:nvPr/>
        </p:nvSpPr>
        <p:spPr>
          <a:xfrm>
            <a:off x="188260" y="134471"/>
            <a:ext cx="6481480" cy="618564"/>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pic>
        <p:nvPicPr>
          <p:cNvPr id="5" name="Afbeelding 4" descr="Afbeelding met object, klok, teken&#10;&#10;Automatisch gegenereerde beschrijving">
            <a:extLst>
              <a:ext uri="{FF2B5EF4-FFF2-40B4-BE49-F238E27FC236}">
                <a16:creationId xmlns:a16="http://schemas.microsoft.com/office/drawing/2014/main" id="{D2FE808C-BCF7-4F56-9F5A-B456EC3A1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7716" y="796854"/>
            <a:ext cx="1299600" cy="1225956"/>
          </a:xfrm>
          <a:prstGeom prst="rect">
            <a:avLst/>
          </a:prstGeom>
        </p:spPr>
      </p:pic>
      <p:sp>
        <p:nvSpPr>
          <p:cNvPr id="2" name="Rechthoek 1">
            <a:extLst>
              <a:ext uri="{FF2B5EF4-FFF2-40B4-BE49-F238E27FC236}">
                <a16:creationId xmlns:a16="http://schemas.microsoft.com/office/drawing/2014/main" id="{96402076-1D7B-49B0-9B50-4B5D79ECAC7D}"/>
              </a:ext>
            </a:extLst>
          </p:cNvPr>
          <p:cNvSpPr/>
          <p:nvPr/>
        </p:nvSpPr>
        <p:spPr>
          <a:xfrm>
            <a:off x="0" y="5359368"/>
            <a:ext cx="6858000" cy="4247317"/>
          </a:xfrm>
          <a:prstGeom prst="rect">
            <a:avLst/>
          </a:prstGeom>
        </p:spPr>
        <p:txBody>
          <a:bodyPr wrap="square">
            <a:spAutoFit/>
          </a:bodyPr>
          <a:lstStyle/>
          <a:p>
            <a:pPr>
              <a:spcAft>
                <a:spcPts val="0"/>
              </a:spcAft>
            </a:pPr>
            <a:r>
              <a:rPr lang="nl-NL" dirty="0">
                <a:latin typeface="Candara" panose="020E0502030303020204" pitchFamily="34" charset="0"/>
              </a:rPr>
              <a:t>							Dit is een 												……………………………………</a:t>
            </a:r>
          </a:p>
          <a:p>
            <a:pPr>
              <a:spcAft>
                <a:spcPts val="0"/>
              </a:spcAft>
            </a:pPr>
            <a:r>
              <a:rPr lang="nl-NL" dirty="0">
                <a:latin typeface="Candara" panose="020E0502030303020204" pitchFamily="34" charset="0"/>
              </a:rPr>
              <a:t>25% of ¼ van ons afval komt terecht op zo’n grote stortplaats. Dat kost niet veel maar… het is ook niet goed voor het milieu! </a:t>
            </a:r>
          </a:p>
          <a:p>
            <a:pPr>
              <a:spcAft>
                <a:spcPts val="0"/>
              </a:spcAft>
            </a:pPr>
            <a:endParaRPr lang="nl-BE" dirty="0">
              <a:latin typeface="Candara" panose="020E0502030303020204" pitchFamily="34" charset="0"/>
            </a:endParaRPr>
          </a:p>
          <a:p>
            <a:pPr>
              <a:spcAft>
                <a:spcPts val="0"/>
              </a:spcAft>
            </a:pPr>
            <a:r>
              <a:rPr lang="nl-NL" dirty="0">
                <a:latin typeface="Candara" panose="020E0502030303020204" pitchFamily="34" charset="0"/>
              </a:rPr>
              <a:t>Enkele problemen die een stortplaats veroorzaakt: </a:t>
            </a:r>
            <a:endParaRPr lang="nl-BE" dirty="0">
              <a:latin typeface="Candara" panose="020E0502030303020204" pitchFamily="34" charset="0"/>
            </a:endParaRPr>
          </a:p>
          <a:p>
            <a:pPr marL="342900" lvl="0" indent="-342900">
              <a:spcAft>
                <a:spcPts val="0"/>
              </a:spcAft>
              <a:buFont typeface="Comic Sans MS" panose="030F0702030302020204" pitchFamily="66" charset="0"/>
              <a:buChar char="-"/>
              <a:tabLst>
                <a:tab pos="457200" algn="l"/>
              </a:tabLst>
            </a:pPr>
            <a:r>
              <a:rPr lang="nl-NL" dirty="0">
                <a:latin typeface="Candara" panose="020E0502030303020204" pitchFamily="34" charset="0"/>
              </a:rPr>
              <a:t>Vervuiling van de …………………………:</a:t>
            </a:r>
            <a:endParaRPr lang="nl-BE" dirty="0">
              <a:latin typeface="Candara" panose="020E0502030303020204" pitchFamily="34" charset="0"/>
            </a:endParaRPr>
          </a:p>
          <a:p>
            <a:pPr marL="228600">
              <a:spcAft>
                <a:spcPts val="0"/>
              </a:spcAft>
            </a:pPr>
            <a:r>
              <a:rPr lang="nl-NL" dirty="0">
                <a:latin typeface="Candara" panose="020E0502030303020204" pitchFamily="34" charset="0"/>
              </a:rPr>
              <a:t>giftige stoffen dringen in de bodem. </a:t>
            </a:r>
            <a:endParaRPr lang="nl-BE" dirty="0">
              <a:latin typeface="Candara" panose="020E0502030303020204" pitchFamily="34" charset="0"/>
            </a:endParaRPr>
          </a:p>
          <a:p>
            <a:pPr marL="342900" lvl="0" indent="-342900">
              <a:spcAft>
                <a:spcPts val="0"/>
              </a:spcAft>
              <a:buFont typeface="Comic Sans MS" panose="030F0702030302020204" pitchFamily="66" charset="0"/>
              <a:buChar char="-"/>
              <a:tabLst>
                <a:tab pos="457200" algn="l"/>
              </a:tabLst>
            </a:pPr>
            <a:r>
              <a:rPr lang="nl-NL" dirty="0">
                <a:latin typeface="Candara" panose="020E0502030303020204" pitchFamily="34" charset="0"/>
              </a:rPr>
              <a:t>Vervuiling van het …………………………: </a:t>
            </a:r>
            <a:endParaRPr lang="nl-BE" dirty="0">
              <a:latin typeface="Candara" panose="020E0502030303020204" pitchFamily="34" charset="0"/>
            </a:endParaRPr>
          </a:p>
          <a:p>
            <a:pPr marL="228600">
              <a:spcAft>
                <a:spcPts val="0"/>
              </a:spcAft>
            </a:pPr>
            <a:r>
              <a:rPr lang="nl-NL" dirty="0">
                <a:latin typeface="Candara" panose="020E0502030303020204" pitchFamily="34" charset="0"/>
              </a:rPr>
              <a:t>door de regen spoelen giftige stoffen in beken en rivieren.</a:t>
            </a:r>
            <a:endParaRPr lang="nl-BE" dirty="0">
              <a:latin typeface="Candara" panose="020E0502030303020204" pitchFamily="34" charset="0"/>
            </a:endParaRPr>
          </a:p>
          <a:p>
            <a:pPr marL="342900" lvl="0" indent="-342900">
              <a:spcAft>
                <a:spcPts val="0"/>
              </a:spcAft>
              <a:buFont typeface="Comic Sans MS" panose="030F0702030302020204" pitchFamily="66" charset="0"/>
              <a:buChar char="-"/>
              <a:tabLst>
                <a:tab pos="457200" algn="l"/>
              </a:tabLst>
            </a:pPr>
            <a:r>
              <a:rPr lang="nl-NL" dirty="0">
                <a:latin typeface="Candara" panose="020E0502030303020204" pitchFamily="34" charset="0"/>
              </a:rPr>
              <a:t>Vervuiling van de …………………………: </a:t>
            </a:r>
            <a:endParaRPr lang="nl-BE" dirty="0">
              <a:latin typeface="Candara" panose="020E0502030303020204" pitchFamily="34" charset="0"/>
            </a:endParaRPr>
          </a:p>
          <a:p>
            <a:pPr marL="228600">
              <a:spcAft>
                <a:spcPts val="0"/>
              </a:spcAft>
            </a:pPr>
            <a:r>
              <a:rPr lang="nl-NL" dirty="0">
                <a:latin typeface="Candara" panose="020E0502030303020204" pitchFamily="34" charset="0"/>
              </a:rPr>
              <a:t>stoffen die liggen te rotten, brengen gevaarlijke gassen in de lucht.</a:t>
            </a:r>
            <a:endParaRPr lang="nl-BE" dirty="0">
              <a:latin typeface="Candara" panose="020E0502030303020204" pitchFamily="34" charset="0"/>
            </a:endParaRPr>
          </a:p>
          <a:p>
            <a:pPr marL="342900" lvl="0" indent="-342900">
              <a:spcAft>
                <a:spcPts val="0"/>
              </a:spcAft>
              <a:buFont typeface="Comic Sans MS" panose="030F0702030302020204" pitchFamily="66" charset="0"/>
              <a:buChar char="-"/>
              <a:tabLst>
                <a:tab pos="457200" algn="l"/>
              </a:tabLst>
            </a:pPr>
            <a:r>
              <a:rPr lang="nl-NL" dirty="0">
                <a:latin typeface="Candara" panose="020E0502030303020204" pitchFamily="34" charset="0"/>
              </a:rPr>
              <a:t>……………………………………………………………: </a:t>
            </a:r>
            <a:endParaRPr lang="nl-BE" dirty="0">
              <a:latin typeface="Candara" panose="020E0502030303020204" pitchFamily="34" charset="0"/>
            </a:endParaRPr>
          </a:p>
          <a:p>
            <a:pPr marL="228600">
              <a:spcAft>
                <a:spcPts val="0"/>
              </a:spcAft>
            </a:pPr>
            <a:r>
              <a:rPr lang="nl-NL" dirty="0">
                <a:latin typeface="Candara" panose="020E0502030303020204" pitchFamily="34" charset="0"/>
              </a:rPr>
              <a:t>vossen, konijnen en meeuwen komen voedsel zoeken op stortplaatsen vol met gif.</a:t>
            </a:r>
            <a:endParaRPr lang="nl-BE" dirty="0">
              <a:latin typeface="Candara" panose="020E0502030303020204" pitchFamily="34" charset="0"/>
            </a:endParaRPr>
          </a:p>
        </p:txBody>
      </p:sp>
      <p:pic>
        <p:nvPicPr>
          <p:cNvPr id="1026" name="Picture 2">
            <a:extLst>
              <a:ext uri="{FF2B5EF4-FFF2-40B4-BE49-F238E27FC236}">
                <a16:creationId xmlns:a16="http://schemas.microsoft.com/office/drawing/2014/main" id="{BAB7D629-2582-4D75-B5CA-CA6A9704F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85" y="3887786"/>
            <a:ext cx="3048000"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a:extLst>
              <a:ext uri="{FF2B5EF4-FFF2-40B4-BE49-F238E27FC236}">
                <a16:creationId xmlns:a16="http://schemas.microsoft.com/office/drawing/2014/main" id="{60778937-E68D-4B9F-8E70-5458C4EB153A}"/>
              </a:ext>
            </a:extLst>
          </p:cNvPr>
          <p:cNvSpPr/>
          <p:nvPr/>
        </p:nvSpPr>
        <p:spPr>
          <a:xfrm>
            <a:off x="3278842" y="4718308"/>
            <a:ext cx="3429000" cy="646331"/>
          </a:xfrm>
          <a:prstGeom prst="rect">
            <a:avLst/>
          </a:prstGeom>
        </p:spPr>
        <p:txBody>
          <a:bodyPr>
            <a:spAutoFit/>
          </a:bodyPr>
          <a:lstStyle/>
          <a:p>
            <a:pPr>
              <a:spcAft>
                <a:spcPts val="0"/>
              </a:spcAft>
            </a:pPr>
            <a:r>
              <a:rPr lang="nl-NL" dirty="0">
                <a:latin typeface="Candara" panose="020E0502030303020204" pitchFamily="34" charset="0"/>
              </a:rPr>
              <a:t>1. </a:t>
            </a:r>
            <a:r>
              <a:rPr lang="nl-NL" dirty="0">
                <a:solidFill>
                  <a:schemeClr val="bg1">
                    <a:lumMod val="50000"/>
                  </a:schemeClr>
                </a:solidFill>
                <a:latin typeface="Candara" panose="020E0502030303020204" pitchFamily="34" charset="0"/>
              </a:rPr>
              <a:t>water – lucht – stortplaats – bodem – zieke en dode dieren </a:t>
            </a:r>
            <a:endParaRPr lang="nl-BE" dirty="0">
              <a:solidFill>
                <a:schemeClr val="bg1">
                  <a:lumMod val="50000"/>
                </a:schemeClr>
              </a:solidFill>
              <a:latin typeface="Candara" panose="020E0502030303020204" pitchFamily="34" charset="0"/>
            </a:endParaRPr>
          </a:p>
        </p:txBody>
      </p:sp>
      <p:pic>
        <p:nvPicPr>
          <p:cNvPr id="8" name="Afbeelding 7">
            <a:extLst>
              <a:ext uri="{FF2B5EF4-FFF2-40B4-BE49-F238E27FC236}">
                <a16:creationId xmlns:a16="http://schemas.microsoft.com/office/drawing/2014/main" id="{C6953763-C6A8-4376-97D0-C73C4BDB5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5952" y="3213685"/>
            <a:ext cx="1440000" cy="1440000"/>
          </a:xfrm>
          <a:prstGeom prst="rect">
            <a:avLst/>
          </a:prstGeom>
        </p:spPr>
      </p:pic>
      <p:sp>
        <p:nvSpPr>
          <p:cNvPr id="7" name="Tijdelijke aanduiding voor dianummer 6">
            <a:extLst>
              <a:ext uri="{FF2B5EF4-FFF2-40B4-BE49-F238E27FC236}">
                <a16:creationId xmlns:a16="http://schemas.microsoft.com/office/drawing/2014/main" id="{50E74087-DE88-48FD-BE39-DB678D5D056C}"/>
              </a:ext>
            </a:extLst>
          </p:cNvPr>
          <p:cNvSpPr>
            <a:spLocks noGrp="1"/>
          </p:cNvSpPr>
          <p:nvPr>
            <p:ph type="sldNum" sz="quarter" idx="12"/>
          </p:nvPr>
        </p:nvSpPr>
        <p:spPr>
          <a:xfrm>
            <a:off x="5314950" y="9378597"/>
            <a:ext cx="1543050" cy="527403"/>
          </a:xfrm>
        </p:spPr>
        <p:txBody>
          <a:bodyPr/>
          <a:lstStyle/>
          <a:p>
            <a:fld id="{6CFAD42C-ADBC-4BDF-9EED-E53206EEABF7}" type="slidenum">
              <a:rPr lang="nl-BE" smtClean="0"/>
              <a:t>10</a:t>
            </a:fld>
            <a:endParaRPr lang="nl-BE" dirty="0"/>
          </a:p>
        </p:txBody>
      </p:sp>
    </p:spTree>
    <p:extLst>
      <p:ext uri="{BB962C8B-B14F-4D97-AF65-F5344CB8AC3E}">
        <p14:creationId xmlns:p14="http://schemas.microsoft.com/office/powerpoint/2010/main" val="1870906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93A7434-F0E5-4E57-99D3-F2DA92FA8D8E}"/>
              </a:ext>
            </a:extLst>
          </p:cNvPr>
          <p:cNvSpPr/>
          <p:nvPr/>
        </p:nvSpPr>
        <p:spPr>
          <a:xfrm>
            <a:off x="52694" y="1300086"/>
            <a:ext cx="6857999" cy="3970318"/>
          </a:xfrm>
          <a:prstGeom prst="rect">
            <a:avLst/>
          </a:prstGeom>
        </p:spPr>
        <p:txBody>
          <a:bodyPr wrap="square">
            <a:spAutoFit/>
          </a:bodyPr>
          <a:lstStyle/>
          <a:p>
            <a:pPr>
              <a:spcAft>
                <a:spcPts val="0"/>
              </a:spcAft>
            </a:pPr>
            <a:r>
              <a:rPr lang="nl-NL" dirty="0">
                <a:latin typeface="Candara" panose="020E0502030303020204" pitchFamily="34" charset="0"/>
              </a:rPr>
              <a:t>							Dit is een 												…………………………………….</a:t>
            </a:r>
            <a:endParaRPr lang="nl-BE" dirty="0">
              <a:latin typeface="Candara" panose="020E0502030303020204" pitchFamily="34" charset="0"/>
            </a:endParaRPr>
          </a:p>
          <a:p>
            <a:pPr>
              <a:spcAft>
                <a:spcPts val="0"/>
              </a:spcAft>
            </a:pPr>
            <a:r>
              <a:rPr lang="nl-NL" dirty="0">
                <a:latin typeface="Candara" panose="020E0502030303020204" pitchFamily="34" charset="0"/>
              </a:rPr>
              <a:t>24% van ons afval wordt ……………………… in grote ……………………………………………. </a:t>
            </a:r>
          </a:p>
          <a:p>
            <a:pPr>
              <a:spcAft>
                <a:spcPts val="0"/>
              </a:spcAft>
            </a:pPr>
            <a:r>
              <a:rPr lang="nl-NL" dirty="0">
                <a:latin typeface="Candara" panose="020E0502030303020204" pitchFamily="34" charset="0"/>
              </a:rPr>
              <a:t>Ook die zorgen voor grote problemen!</a:t>
            </a:r>
            <a:endParaRPr lang="nl-BE" dirty="0">
              <a:latin typeface="Candara" panose="020E0502030303020204" pitchFamily="34" charset="0"/>
            </a:endParaRPr>
          </a:p>
          <a:p>
            <a:pPr marL="342900" lvl="0" indent="-342900">
              <a:spcAft>
                <a:spcPts val="0"/>
              </a:spcAft>
              <a:buFont typeface="Comic Sans MS" panose="030F0702030302020204" pitchFamily="66" charset="0"/>
              <a:buChar char="-"/>
              <a:tabLst>
                <a:tab pos="457200" algn="l"/>
              </a:tabLst>
            </a:pPr>
            <a:r>
              <a:rPr lang="nl-NL" dirty="0">
                <a:latin typeface="Candara" panose="020E0502030303020204" pitchFamily="34" charset="0"/>
              </a:rPr>
              <a:t>Assen: </a:t>
            </a:r>
            <a:endParaRPr lang="nl-BE" dirty="0">
              <a:latin typeface="Candara" panose="020E0502030303020204" pitchFamily="34" charset="0"/>
            </a:endParaRPr>
          </a:p>
          <a:p>
            <a:pPr marL="228600">
              <a:spcAft>
                <a:spcPts val="0"/>
              </a:spcAft>
            </a:pPr>
            <a:r>
              <a:rPr lang="nl-NL" dirty="0">
                <a:latin typeface="Candara" panose="020E0502030303020204" pitchFamily="34" charset="0"/>
              </a:rPr>
              <a:t>na de verbranding blijven er assen over. Die zijn erg ……………………………………………. Ze worden naar speciale ………………………………………… gebracht. </a:t>
            </a:r>
            <a:endParaRPr lang="nl-BE" dirty="0">
              <a:latin typeface="Candara" panose="020E0502030303020204" pitchFamily="34" charset="0"/>
            </a:endParaRPr>
          </a:p>
          <a:p>
            <a:pPr marL="342900" lvl="0" indent="-342900">
              <a:spcAft>
                <a:spcPts val="0"/>
              </a:spcAft>
              <a:buFont typeface="Comic Sans MS" panose="030F0702030302020204" pitchFamily="66" charset="0"/>
              <a:buChar char="-"/>
              <a:tabLst>
                <a:tab pos="457200" algn="l"/>
              </a:tabLst>
            </a:pPr>
            <a:r>
              <a:rPr lang="nl-NL" dirty="0">
                <a:latin typeface="Candara" panose="020E0502030303020204" pitchFamily="34" charset="0"/>
              </a:rPr>
              <a:t>Rook: </a:t>
            </a:r>
            <a:endParaRPr lang="nl-BE" dirty="0">
              <a:latin typeface="Candara" panose="020E0502030303020204" pitchFamily="34" charset="0"/>
            </a:endParaRPr>
          </a:p>
          <a:p>
            <a:pPr marL="228600">
              <a:spcAft>
                <a:spcPts val="0"/>
              </a:spcAft>
            </a:pPr>
            <a:r>
              <a:rPr lang="nl-NL" dirty="0">
                <a:latin typeface="Candara" panose="020E0502030303020204" pitchFamily="34" charset="0"/>
              </a:rPr>
              <a:t>door de verbranding ontstaat schadelijke rook. </a:t>
            </a:r>
            <a:endParaRPr lang="nl-BE" dirty="0">
              <a:latin typeface="Candara" panose="020E0502030303020204" pitchFamily="34" charset="0"/>
            </a:endParaRPr>
          </a:p>
          <a:p>
            <a:pPr marL="228600">
              <a:spcAft>
                <a:spcPts val="0"/>
              </a:spcAft>
            </a:pPr>
            <a:r>
              <a:rPr lang="nl-NL" dirty="0">
                <a:latin typeface="Candara" panose="020E0502030303020204" pitchFamily="34" charset="0"/>
              </a:rPr>
              <a:t>Die wordt ………………………, maar niet altijd even goed. Als de temperatuur in de ovens niet hoog genoeg is, kan de rook ook erg …………………………………………… bevatten. </a:t>
            </a:r>
            <a:endParaRPr lang="nl-BE" dirty="0">
              <a:latin typeface="Candara" panose="020E0502030303020204" pitchFamily="34" charset="0"/>
            </a:endParaRPr>
          </a:p>
        </p:txBody>
      </p:sp>
      <p:cxnSp>
        <p:nvCxnSpPr>
          <p:cNvPr id="5" name="Rechte verbindingslijn 4">
            <a:extLst>
              <a:ext uri="{FF2B5EF4-FFF2-40B4-BE49-F238E27FC236}">
                <a16:creationId xmlns:a16="http://schemas.microsoft.com/office/drawing/2014/main" id="{D5922390-5F92-469D-BB0D-CA3BB8D9CA34}"/>
              </a:ext>
            </a:extLst>
          </p:cNvPr>
          <p:cNvCxnSpPr/>
          <p:nvPr/>
        </p:nvCxnSpPr>
        <p:spPr>
          <a:xfrm>
            <a:off x="73959" y="5463986"/>
            <a:ext cx="6710082" cy="0"/>
          </a:xfrm>
          <a:prstGeom prst="line">
            <a:avLst/>
          </a:prstGeom>
        </p:spPr>
        <p:style>
          <a:lnRef idx="1">
            <a:schemeClr val="dk1"/>
          </a:lnRef>
          <a:fillRef idx="0">
            <a:schemeClr val="dk1"/>
          </a:fillRef>
          <a:effectRef idx="0">
            <a:schemeClr val="dk1"/>
          </a:effectRef>
          <a:fontRef idx="minor">
            <a:schemeClr val="tx1"/>
          </a:fontRef>
        </p:style>
      </p:cxnSp>
      <p:pic>
        <p:nvPicPr>
          <p:cNvPr id="2050" name="Picture 2">
            <a:extLst>
              <a:ext uri="{FF2B5EF4-FFF2-40B4-BE49-F238E27FC236}">
                <a16:creationId xmlns:a16="http://schemas.microsoft.com/office/drawing/2014/main" id="{167242EC-C91D-499A-A969-19E33B630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680" y="410589"/>
            <a:ext cx="297180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a:extLst>
              <a:ext uri="{FF2B5EF4-FFF2-40B4-BE49-F238E27FC236}">
                <a16:creationId xmlns:a16="http://schemas.microsoft.com/office/drawing/2014/main" id="{853ADD18-DB10-494F-87BA-2803877DE37B}"/>
              </a:ext>
            </a:extLst>
          </p:cNvPr>
          <p:cNvSpPr/>
          <p:nvPr/>
        </p:nvSpPr>
        <p:spPr>
          <a:xfrm>
            <a:off x="3124480" y="113716"/>
            <a:ext cx="3733520" cy="1200329"/>
          </a:xfrm>
          <a:prstGeom prst="rect">
            <a:avLst/>
          </a:prstGeom>
        </p:spPr>
        <p:txBody>
          <a:bodyPr wrap="square">
            <a:spAutoFit/>
          </a:bodyPr>
          <a:lstStyle/>
          <a:p>
            <a:pPr>
              <a:spcAft>
                <a:spcPts val="0"/>
              </a:spcAft>
            </a:pPr>
            <a:r>
              <a:rPr lang="nl-NL" dirty="0">
                <a:latin typeface="Candara" panose="020E0502030303020204" pitchFamily="34" charset="0"/>
              </a:rPr>
              <a:t>2. </a:t>
            </a:r>
            <a:r>
              <a:rPr lang="nl-NL" dirty="0">
                <a:solidFill>
                  <a:schemeClr val="bg1">
                    <a:lumMod val="50000"/>
                  </a:schemeClr>
                </a:solidFill>
                <a:latin typeface="Candara" panose="020E0502030303020204" pitchFamily="34" charset="0"/>
              </a:rPr>
              <a:t>gefilterd – giftige stoffen – verbrandingsoven – stortplaatsen – giftig en vervuilend – verbrand – verbrandingsovens</a:t>
            </a:r>
            <a:endParaRPr lang="nl-BE" dirty="0">
              <a:solidFill>
                <a:schemeClr val="bg1">
                  <a:lumMod val="50000"/>
                </a:schemeClr>
              </a:solidFill>
              <a:latin typeface="Candara" panose="020E0502030303020204" pitchFamily="34" charset="0"/>
            </a:endParaRPr>
          </a:p>
        </p:txBody>
      </p:sp>
      <p:sp>
        <p:nvSpPr>
          <p:cNvPr id="7" name="Rechthoek 6">
            <a:extLst>
              <a:ext uri="{FF2B5EF4-FFF2-40B4-BE49-F238E27FC236}">
                <a16:creationId xmlns:a16="http://schemas.microsoft.com/office/drawing/2014/main" id="{5B92E59D-0AC1-477A-86C9-22BAD992C26B}"/>
              </a:ext>
            </a:extLst>
          </p:cNvPr>
          <p:cNvSpPr/>
          <p:nvPr/>
        </p:nvSpPr>
        <p:spPr>
          <a:xfrm>
            <a:off x="0" y="6731700"/>
            <a:ext cx="6858000" cy="2862322"/>
          </a:xfrm>
          <a:prstGeom prst="rect">
            <a:avLst/>
          </a:prstGeom>
        </p:spPr>
        <p:txBody>
          <a:bodyPr wrap="square">
            <a:spAutoFit/>
          </a:bodyPr>
          <a:lstStyle/>
          <a:p>
            <a:pPr>
              <a:spcAft>
                <a:spcPts val="0"/>
              </a:spcAft>
            </a:pPr>
            <a:r>
              <a:rPr lang="nl-NL" dirty="0">
                <a:latin typeface="Candara" panose="020E0502030303020204" pitchFamily="34" charset="0"/>
              </a:rPr>
              <a:t>						Soms ……………………………… 							we ons afval ook, zoals je hier ziet! </a:t>
            </a:r>
            <a:endParaRPr lang="nl-BE" dirty="0">
              <a:latin typeface="Candara" panose="020E0502030303020204" pitchFamily="34" charset="0"/>
            </a:endParaRPr>
          </a:p>
          <a:p>
            <a:pPr>
              <a:spcAft>
                <a:spcPts val="0"/>
              </a:spcAft>
            </a:pPr>
            <a:r>
              <a:rPr lang="nl-NL" dirty="0">
                <a:latin typeface="Candara" panose="020E0502030303020204" pitchFamily="34" charset="0"/>
              </a:rPr>
              <a:t> </a:t>
            </a:r>
            <a:endParaRPr lang="nl-BE" dirty="0">
              <a:latin typeface="Candara" panose="020E0502030303020204" pitchFamily="34" charset="0"/>
            </a:endParaRPr>
          </a:p>
          <a:p>
            <a:pPr>
              <a:spcAft>
                <a:spcPts val="0"/>
              </a:spcAft>
            </a:pPr>
            <a:r>
              <a:rPr lang="nl-NL" dirty="0">
                <a:latin typeface="Candara" panose="020E0502030303020204" pitchFamily="34" charset="0"/>
              </a:rPr>
              <a:t>22% van ons afval wordt gecomposteerd. Dit wil zeggen dat we van dierlijk en plantaardig afval (etensresten, tuinafval) ……………………… maken! </a:t>
            </a:r>
            <a:endParaRPr lang="nl-BE" dirty="0">
              <a:latin typeface="Candara" panose="020E0502030303020204" pitchFamily="34" charset="0"/>
            </a:endParaRPr>
          </a:p>
          <a:p>
            <a:pPr>
              <a:spcAft>
                <a:spcPts val="0"/>
              </a:spcAft>
            </a:pPr>
            <a:endParaRPr lang="nl-NL" dirty="0">
              <a:latin typeface="Candara" panose="020E0502030303020204" pitchFamily="34" charset="0"/>
            </a:endParaRPr>
          </a:p>
          <a:p>
            <a:pPr>
              <a:spcAft>
                <a:spcPts val="0"/>
              </a:spcAft>
            </a:pPr>
            <a:r>
              <a:rPr lang="nl-NL" dirty="0">
                <a:latin typeface="Candara" panose="020E0502030303020204" pitchFamily="34" charset="0"/>
              </a:rPr>
              <a:t>Compost is een soort …………………… die boordevol ………………………………………… zit. Daarom wordt die gebruikt om de grond van tuinen en parken te ………………………………. </a:t>
            </a:r>
            <a:endParaRPr lang="nl-BE" dirty="0">
              <a:latin typeface="Candara" panose="020E0502030303020204" pitchFamily="34" charset="0"/>
            </a:endParaRPr>
          </a:p>
        </p:txBody>
      </p:sp>
      <p:pic>
        <p:nvPicPr>
          <p:cNvPr id="2051" name="Picture 3">
            <a:extLst>
              <a:ext uri="{FF2B5EF4-FFF2-40B4-BE49-F238E27FC236}">
                <a16:creationId xmlns:a16="http://schemas.microsoft.com/office/drawing/2014/main" id="{581DC867-AC6D-467C-A198-7D34C231F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28" y="5649421"/>
            <a:ext cx="1854107" cy="190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hoek 7">
            <a:extLst>
              <a:ext uri="{FF2B5EF4-FFF2-40B4-BE49-F238E27FC236}">
                <a16:creationId xmlns:a16="http://schemas.microsoft.com/office/drawing/2014/main" id="{3F51CFFF-FE77-4A0B-ABE6-16E18AB72F1F}"/>
              </a:ext>
            </a:extLst>
          </p:cNvPr>
          <p:cNvSpPr/>
          <p:nvPr/>
        </p:nvSpPr>
        <p:spPr>
          <a:xfrm>
            <a:off x="2551579" y="5851151"/>
            <a:ext cx="4232462" cy="646331"/>
          </a:xfrm>
          <a:prstGeom prst="rect">
            <a:avLst/>
          </a:prstGeom>
        </p:spPr>
        <p:txBody>
          <a:bodyPr wrap="square">
            <a:spAutoFit/>
          </a:bodyPr>
          <a:lstStyle/>
          <a:p>
            <a:pPr>
              <a:spcAft>
                <a:spcPts val="0"/>
              </a:spcAft>
            </a:pPr>
            <a:r>
              <a:rPr lang="nl-NL" dirty="0">
                <a:latin typeface="Candara" panose="020E0502030303020204" pitchFamily="34" charset="0"/>
              </a:rPr>
              <a:t>3. </a:t>
            </a:r>
            <a:r>
              <a:rPr lang="nl-NL" dirty="0">
                <a:solidFill>
                  <a:schemeClr val="bg1">
                    <a:lumMod val="50000"/>
                  </a:schemeClr>
                </a:solidFill>
                <a:latin typeface="Candara" panose="020E0502030303020204" pitchFamily="34" charset="0"/>
              </a:rPr>
              <a:t>verbeteren – aarde – voedingsstoffen – composteren – compost </a:t>
            </a:r>
            <a:endParaRPr lang="nl-BE" dirty="0">
              <a:solidFill>
                <a:schemeClr val="bg1">
                  <a:lumMod val="50000"/>
                </a:schemeClr>
              </a:solidFill>
              <a:latin typeface="Candara" panose="020E0502030303020204" pitchFamily="34" charset="0"/>
            </a:endParaRPr>
          </a:p>
        </p:txBody>
      </p:sp>
      <p:pic>
        <p:nvPicPr>
          <p:cNvPr id="11" name="Afbeelding 10" descr="Afbeelding met object, klok, teken&#10;&#10;Automatisch gegenereerde beschrijving">
            <a:extLst>
              <a:ext uri="{FF2B5EF4-FFF2-40B4-BE49-F238E27FC236}">
                <a16:creationId xmlns:a16="http://schemas.microsoft.com/office/drawing/2014/main" id="{57FADE9C-CC05-401D-85F9-3388E9DF19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1142" y="17354"/>
            <a:ext cx="416857" cy="393235"/>
          </a:xfrm>
          <a:prstGeom prst="rect">
            <a:avLst/>
          </a:prstGeom>
        </p:spPr>
      </p:pic>
      <p:sp>
        <p:nvSpPr>
          <p:cNvPr id="2" name="Tijdelijke aanduiding voor dianummer 1">
            <a:extLst>
              <a:ext uri="{FF2B5EF4-FFF2-40B4-BE49-F238E27FC236}">
                <a16:creationId xmlns:a16="http://schemas.microsoft.com/office/drawing/2014/main" id="{115BB72D-9C63-413D-8D6B-C7564F7F661F}"/>
              </a:ext>
            </a:extLst>
          </p:cNvPr>
          <p:cNvSpPr>
            <a:spLocks noGrp="1"/>
          </p:cNvSpPr>
          <p:nvPr>
            <p:ph type="sldNum" sz="quarter" idx="12"/>
          </p:nvPr>
        </p:nvSpPr>
        <p:spPr>
          <a:xfrm>
            <a:off x="5314949" y="9388137"/>
            <a:ext cx="1543050" cy="527403"/>
          </a:xfrm>
        </p:spPr>
        <p:txBody>
          <a:bodyPr/>
          <a:lstStyle/>
          <a:p>
            <a:fld id="{6CFAD42C-ADBC-4BDF-9EED-E53206EEABF7}" type="slidenum">
              <a:rPr lang="nl-BE" smtClean="0"/>
              <a:t>11</a:t>
            </a:fld>
            <a:endParaRPr lang="nl-BE"/>
          </a:p>
        </p:txBody>
      </p:sp>
    </p:spTree>
    <p:extLst>
      <p:ext uri="{BB962C8B-B14F-4D97-AF65-F5344CB8AC3E}">
        <p14:creationId xmlns:p14="http://schemas.microsoft.com/office/powerpoint/2010/main" val="844689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2B791984-D23E-4A83-B164-24D857738E33}"/>
              </a:ext>
            </a:extLst>
          </p:cNvPr>
          <p:cNvSpPr/>
          <p:nvPr/>
        </p:nvSpPr>
        <p:spPr>
          <a:xfrm>
            <a:off x="0" y="759860"/>
            <a:ext cx="6858000" cy="2585323"/>
          </a:xfrm>
          <a:prstGeom prst="rect">
            <a:avLst/>
          </a:prstGeom>
        </p:spPr>
        <p:txBody>
          <a:bodyPr wrap="square">
            <a:spAutoFit/>
          </a:bodyPr>
          <a:lstStyle/>
          <a:p>
            <a:pPr>
              <a:spcAft>
                <a:spcPts val="0"/>
              </a:spcAft>
            </a:pPr>
            <a:r>
              <a:rPr lang="nl-NL" dirty="0">
                <a:latin typeface="Candara" panose="020E0502030303020204" pitchFamily="34" charset="0"/>
              </a:rPr>
              <a:t>						Dit is het symbool voor 										……………………………………</a:t>
            </a:r>
            <a:endParaRPr lang="nl-BE" dirty="0">
              <a:latin typeface="Candara" panose="020E0502030303020204" pitchFamily="34" charset="0"/>
            </a:endParaRPr>
          </a:p>
          <a:p>
            <a:pPr>
              <a:spcAft>
                <a:spcPts val="0"/>
              </a:spcAft>
            </a:pPr>
            <a:r>
              <a:rPr lang="nl-NL" dirty="0">
                <a:latin typeface="Candara" panose="020E0502030303020204" pitchFamily="34" charset="0"/>
              </a:rPr>
              <a:t> </a:t>
            </a:r>
            <a:endParaRPr lang="nl-BE" dirty="0">
              <a:latin typeface="Candara" panose="020E0502030303020204" pitchFamily="34" charset="0"/>
            </a:endParaRPr>
          </a:p>
          <a:p>
            <a:pPr>
              <a:spcAft>
                <a:spcPts val="0"/>
              </a:spcAft>
            </a:pPr>
            <a:r>
              <a:rPr lang="nl-NL" dirty="0">
                <a:latin typeface="Candara" panose="020E0502030303020204" pitchFamily="34" charset="0"/>
              </a:rPr>
              <a:t>29% van ons afval wordt ………………………………. Het komt terecht in het ……………………………………: papier, karton, glas, plastic, metaal, enzovoort. Al dat afval wordt daar verzameld. </a:t>
            </a:r>
            <a:endParaRPr lang="nl-BE" dirty="0">
              <a:latin typeface="Candara" panose="020E0502030303020204" pitchFamily="34" charset="0"/>
            </a:endParaRPr>
          </a:p>
          <a:p>
            <a:pPr>
              <a:spcAft>
                <a:spcPts val="0"/>
              </a:spcAft>
            </a:pPr>
            <a:r>
              <a:rPr lang="nl-NL" dirty="0">
                <a:latin typeface="Candara" panose="020E0502030303020204" pitchFamily="34" charset="0"/>
              </a:rPr>
              <a:t> </a:t>
            </a:r>
            <a:endParaRPr lang="nl-BE" dirty="0">
              <a:latin typeface="Candara" panose="020E0502030303020204" pitchFamily="34" charset="0"/>
            </a:endParaRPr>
          </a:p>
          <a:p>
            <a:pPr>
              <a:spcAft>
                <a:spcPts val="0"/>
              </a:spcAft>
            </a:pPr>
            <a:r>
              <a:rPr lang="nl-NL" dirty="0">
                <a:latin typeface="Candara" panose="020E0502030303020204" pitchFamily="34" charset="0"/>
              </a:rPr>
              <a:t>Later wordt het dan …………………………………. Dat wil zeggen dat het klaargemaakt wordt om opnieuw te worden gebruikt. </a:t>
            </a:r>
            <a:endParaRPr lang="nl-BE" dirty="0">
              <a:latin typeface="Candara" panose="020E0502030303020204" pitchFamily="34" charset="0"/>
            </a:endParaRPr>
          </a:p>
        </p:txBody>
      </p:sp>
      <p:cxnSp>
        <p:nvCxnSpPr>
          <p:cNvPr id="4" name="Rechte verbindingslijn 3">
            <a:extLst>
              <a:ext uri="{FF2B5EF4-FFF2-40B4-BE49-F238E27FC236}">
                <a16:creationId xmlns:a16="http://schemas.microsoft.com/office/drawing/2014/main" id="{AF02F11F-88C1-4A08-A39D-E1650915D038}"/>
              </a:ext>
            </a:extLst>
          </p:cNvPr>
          <p:cNvCxnSpPr/>
          <p:nvPr/>
        </p:nvCxnSpPr>
        <p:spPr>
          <a:xfrm>
            <a:off x="73959" y="3473830"/>
            <a:ext cx="6710082" cy="0"/>
          </a:xfrm>
          <a:prstGeom prst="line">
            <a:avLst/>
          </a:prstGeom>
        </p:spPr>
        <p:style>
          <a:lnRef idx="1">
            <a:schemeClr val="dk1"/>
          </a:lnRef>
          <a:fillRef idx="0">
            <a:schemeClr val="dk1"/>
          </a:fillRef>
          <a:effectRef idx="0">
            <a:schemeClr val="dk1"/>
          </a:effectRef>
          <a:fontRef idx="minor">
            <a:schemeClr val="tx1"/>
          </a:fontRef>
        </p:style>
      </p:cxnSp>
      <p:pic>
        <p:nvPicPr>
          <p:cNvPr id="3074" name="Picture 2">
            <a:extLst>
              <a:ext uri="{FF2B5EF4-FFF2-40B4-BE49-F238E27FC236}">
                <a16:creationId xmlns:a16="http://schemas.microsoft.com/office/drawing/2014/main" id="{715B6736-8CE5-42F2-9094-CE56560C65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990" y="64598"/>
            <a:ext cx="1640539" cy="150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71D3EFFA-5215-4BDA-97FC-0AC868C3CA91}"/>
              </a:ext>
            </a:extLst>
          </p:cNvPr>
          <p:cNvSpPr/>
          <p:nvPr/>
        </p:nvSpPr>
        <p:spPr>
          <a:xfrm>
            <a:off x="3106271" y="50776"/>
            <a:ext cx="3429000" cy="646331"/>
          </a:xfrm>
          <a:prstGeom prst="rect">
            <a:avLst/>
          </a:prstGeom>
        </p:spPr>
        <p:txBody>
          <a:bodyPr>
            <a:spAutoFit/>
          </a:bodyPr>
          <a:lstStyle/>
          <a:p>
            <a:pPr>
              <a:spcAft>
                <a:spcPts val="0"/>
              </a:spcAft>
            </a:pPr>
            <a:r>
              <a:rPr lang="nl-NL" dirty="0">
                <a:latin typeface="Candara" panose="020E0502030303020204" pitchFamily="34" charset="0"/>
              </a:rPr>
              <a:t>4. </a:t>
            </a:r>
            <a:r>
              <a:rPr lang="nl-NL" dirty="0">
                <a:solidFill>
                  <a:schemeClr val="bg1">
                    <a:lumMod val="50000"/>
                  </a:schemeClr>
                </a:solidFill>
                <a:latin typeface="Candara" panose="020E0502030303020204" pitchFamily="34" charset="0"/>
              </a:rPr>
              <a:t>gesorteerd – gerecycleerd – containerpark – recyclage </a:t>
            </a:r>
            <a:endParaRPr lang="nl-BE" dirty="0">
              <a:solidFill>
                <a:schemeClr val="bg1">
                  <a:lumMod val="50000"/>
                </a:schemeClr>
              </a:solidFill>
              <a:latin typeface="Candara" panose="020E0502030303020204" pitchFamily="34" charset="0"/>
            </a:endParaRPr>
          </a:p>
        </p:txBody>
      </p:sp>
      <p:pic>
        <p:nvPicPr>
          <p:cNvPr id="3078" name="Picture 6">
            <a:extLst>
              <a:ext uri="{FF2B5EF4-FFF2-40B4-BE49-F238E27FC236}">
                <a16:creationId xmlns:a16="http://schemas.microsoft.com/office/drawing/2014/main" id="{CDE2BAA0-65F3-49DA-81A2-A7D7E99BC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60" y="3602478"/>
            <a:ext cx="2461674" cy="166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hoek 8">
            <a:extLst>
              <a:ext uri="{FF2B5EF4-FFF2-40B4-BE49-F238E27FC236}">
                <a16:creationId xmlns:a16="http://schemas.microsoft.com/office/drawing/2014/main" id="{8783B96D-AC34-4EDA-9FB9-25279FC03F25}"/>
              </a:ext>
            </a:extLst>
          </p:cNvPr>
          <p:cNvSpPr/>
          <p:nvPr/>
        </p:nvSpPr>
        <p:spPr>
          <a:xfrm>
            <a:off x="2709582" y="3601143"/>
            <a:ext cx="3429000" cy="646331"/>
          </a:xfrm>
          <a:prstGeom prst="rect">
            <a:avLst/>
          </a:prstGeom>
        </p:spPr>
        <p:txBody>
          <a:bodyPr>
            <a:spAutoFit/>
          </a:bodyPr>
          <a:lstStyle/>
          <a:p>
            <a:r>
              <a:rPr lang="nl-NL" dirty="0">
                <a:latin typeface="Arial" panose="020B0604020202020204" pitchFamily="34" charset="0"/>
              </a:rPr>
              <a:t>5. </a:t>
            </a:r>
            <a:r>
              <a:rPr lang="nl-NL" dirty="0">
                <a:solidFill>
                  <a:schemeClr val="bg1">
                    <a:lumMod val="50000"/>
                  </a:schemeClr>
                </a:solidFill>
                <a:latin typeface="Candara" panose="020E0502030303020204" pitchFamily="34" charset="0"/>
              </a:rPr>
              <a:t>schoongemaakt – natuur – sluikstorten – stortplaats </a:t>
            </a:r>
            <a:endParaRPr lang="nl-BE" dirty="0">
              <a:solidFill>
                <a:schemeClr val="bg1">
                  <a:lumMod val="50000"/>
                </a:schemeClr>
              </a:solidFill>
              <a:latin typeface="Candara" panose="020E0502030303020204" pitchFamily="34" charset="0"/>
            </a:endParaRPr>
          </a:p>
        </p:txBody>
      </p:sp>
      <p:sp>
        <p:nvSpPr>
          <p:cNvPr id="13" name="Rechthoek 12">
            <a:extLst>
              <a:ext uri="{FF2B5EF4-FFF2-40B4-BE49-F238E27FC236}">
                <a16:creationId xmlns:a16="http://schemas.microsoft.com/office/drawing/2014/main" id="{77F07C4C-C6AA-4389-9D6E-1FF2F40FA732}"/>
              </a:ext>
            </a:extLst>
          </p:cNvPr>
          <p:cNvSpPr/>
          <p:nvPr/>
        </p:nvSpPr>
        <p:spPr>
          <a:xfrm>
            <a:off x="188260" y="6673235"/>
            <a:ext cx="6481481" cy="2275238"/>
          </a:xfrm>
          <a:prstGeom prst="rect">
            <a:avLst/>
          </a:prstGeom>
        </p:spPr>
        <p:txBody>
          <a:bodyPr wrap="square">
            <a:spAutoFit/>
          </a:bodyPr>
          <a:lstStyle/>
          <a:p>
            <a:pPr algn="ctr">
              <a:lnSpc>
                <a:spcPct val="107000"/>
              </a:lnSpc>
              <a:spcAft>
                <a:spcPts val="800"/>
              </a:spcAft>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startAt="2"/>
            </a:pPr>
            <a:r>
              <a:rPr lang="nl-BE" b="1" i="1" dirty="0">
                <a:latin typeface="Calibri" panose="020F0502020204030204" pitchFamily="34" charset="0"/>
                <a:ea typeface="Calibri" panose="020F0502020204030204" pitchFamily="34" charset="0"/>
                <a:cs typeface="Times New Roman" panose="02020603050405020304" pitchFamily="18" charset="0"/>
              </a:rPr>
              <a:t>Goede en slechte manieren van afvalverwerking</a:t>
            </a:r>
            <a:endParaRPr lang="nl-BE" sz="1600" b="1" dirty="0">
              <a:latin typeface="Calibri" panose="020F0502020204030204" pitchFamily="34" charset="0"/>
              <a:ea typeface="Calibri" panose="020F0502020204030204" pitchFamily="34" charset="0"/>
              <a:cs typeface="Times New Roman" panose="02020603050405020304" pitchFamily="18" charset="0"/>
            </a:endParaRPr>
          </a:p>
          <a:p>
            <a:r>
              <a:rPr lang="nl-NL" i="1" dirty="0">
                <a:latin typeface="Calibri" panose="020F0502020204030204" pitchFamily="34" charset="0"/>
                <a:cs typeface="Times New Roman" panose="02020603050405020304" pitchFamily="18" charset="0"/>
              </a:rPr>
              <a:t>Welke manieren zijn goede manieren van afvalverwerking? Als je de oefeningen hierboven hebt ingevuld zal je dit zeker weten! </a:t>
            </a:r>
            <a:endParaRPr lang="nl-BE" i="1" dirty="0">
              <a:latin typeface="Calibri" panose="020F0502020204030204" pitchFamily="34" charset="0"/>
              <a:cs typeface="Times New Roman" panose="02020603050405020304" pitchFamily="18" charset="0"/>
            </a:endParaRPr>
          </a:p>
          <a:p>
            <a:r>
              <a:rPr lang="nl-NL" i="1" dirty="0">
                <a:latin typeface="Calibri" panose="020F0502020204030204" pitchFamily="34" charset="0"/>
                <a:cs typeface="Times New Roman" panose="02020603050405020304" pitchFamily="18" charset="0"/>
              </a:rPr>
              <a:t>Kleur de kaartjes rood of groen: groen als het een goede manier van verwerken is, rood als het een slechte manier van verwerken is!  </a:t>
            </a:r>
            <a:endParaRPr lang="nl-BE" i="1" dirty="0">
              <a:latin typeface="Calibri" panose="020F0502020204030204" pitchFamily="34" charset="0"/>
              <a:cs typeface="Times New Roman" panose="02020603050405020304" pitchFamily="18" charset="0"/>
            </a:endParaRPr>
          </a:p>
          <a:p>
            <a:endParaRPr lang="nl-BE" dirty="0"/>
          </a:p>
        </p:txBody>
      </p:sp>
      <p:cxnSp>
        <p:nvCxnSpPr>
          <p:cNvPr id="14" name="Rechte verbindingslijn 13">
            <a:extLst>
              <a:ext uri="{FF2B5EF4-FFF2-40B4-BE49-F238E27FC236}">
                <a16:creationId xmlns:a16="http://schemas.microsoft.com/office/drawing/2014/main" id="{A453D341-07CB-422D-8F59-60C7F518403F}"/>
              </a:ext>
            </a:extLst>
          </p:cNvPr>
          <p:cNvCxnSpPr/>
          <p:nvPr/>
        </p:nvCxnSpPr>
        <p:spPr>
          <a:xfrm>
            <a:off x="73959" y="7072167"/>
            <a:ext cx="6710082" cy="0"/>
          </a:xfrm>
          <a:prstGeom prst="line">
            <a:avLst/>
          </a:prstGeom>
        </p:spPr>
        <p:style>
          <a:lnRef idx="1">
            <a:schemeClr val="dk1"/>
          </a:lnRef>
          <a:fillRef idx="0">
            <a:schemeClr val="dk1"/>
          </a:fillRef>
          <a:effectRef idx="0">
            <a:schemeClr val="dk1"/>
          </a:effectRef>
          <a:fontRef idx="minor">
            <a:schemeClr val="tx1"/>
          </a:fontRef>
        </p:style>
      </p:cxnSp>
      <p:sp>
        <p:nvSpPr>
          <p:cNvPr id="10" name="Rechthoek 9">
            <a:extLst>
              <a:ext uri="{FF2B5EF4-FFF2-40B4-BE49-F238E27FC236}">
                <a16:creationId xmlns:a16="http://schemas.microsoft.com/office/drawing/2014/main" id="{F6F09C5D-3F5A-41A8-AE8C-A68656D4FC21}"/>
              </a:ext>
            </a:extLst>
          </p:cNvPr>
          <p:cNvSpPr/>
          <p:nvPr/>
        </p:nvSpPr>
        <p:spPr>
          <a:xfrm>
            <a:off x="188259" y="8848909"/>
            <a:ext cx="1620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storten</a:t>
            </a:r>
          </a:p>
        </p:txBody>
      </p:sp>
      <p:sp>
        <p:nvSpPr>
          <p:cNvPr id="16" name="Rechthoek 15">
            <a:extLst>
              <a:ext uri="{FF2B5EF4-FFF2-40B4-BE49-F238E27FC236}">
                <a16:creationId xmlns:a16="http://schemas.microsoft.com/office/drawing/2014/main" id="{23533558-0CC2-4C25-BAAC-28AE3E4C70D6}"/>
              </a:ext>
            </a:extLst>
          </p:cNvPr>
          <p:cNvSpPr/>
          <p:nvPr/>
        </p:nvSpPr>
        <p:spPr>
          <a:xfrm>
            <a:off x="1408764" y="9361300"/>
            <a:ext cx="1620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recycleren</a:t>
            </a:r>
          </a:p>
        </p:txBody>
      </p:sp>
      <p:sp>
        <p:nvSpPr>
          <p:cNvPr id="17" name="Rechthoek 16">
            <a:extLst>
              <a:ext uri="{FF2B5EF4-FFF2-40B4-BE49-F238E27FC236}">
                <a16:creationId xmlns:a16="http://schemas.microsoft.com/office/drawing/2014/main" id="{501FD9DF-E43E-4251-B3D7-BA748221820C}"/>
              </a:ext>
            </a:extLst>
          </p:cNvPr>
          <p:cNvSpPr/>
          <p:nvPr/>
        </p:nvSpPr>
        <p:spPr>
          <a:xfrm>
            <a:off x="2619000" y="8853471"/>
            <a:ext cx="1620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verbranden</a:t>
            </a:r>
          </a:p>
        </p:txBody>
      </p:sp>
      <p:sp>
        <p:nvSpPr>
          <p:cNvPr id="18" name="Rechthoek 17">
            <a:extLst>
              <a:ext uri="{FF2B5EF4-FFF2-40B4-BE49-F238E27FC236}">
                <a16:creationId xmlns:a16="http://schemas.microsoft.com/office/drawing/2014/main" id="{25457644-3394-468F-8DC6-822092B6F8EF}"/>
              </a:ext>
            </a:extLst>
          </p:cNvPr>
          <p:cNvSpPr/>
          <p:nvPr/>
        </p:nvSpPr>
        <p:spPr>
          <a:xfrm>
            <a:off x="5049740" y="8848909"/>
            <a:ext cx="1620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composteren</a:t>
            </a:r>
          </a:p>
        </p:txBody>
      </p:sp>
      <p:sp>
        <p:nvSpPr>
          <p:cNvPr id="19" name="Rechthoek 18">
            <a:extLst>
              <a:ext uri="{FF2B5EF4-FFF2-40B4-BE49-F238E27FC236}">
                <a16:creationId xmlns:a16="http://schemas.microsoft.com/office/drawing/2014/main" id="{6506EC05-1E61-486A-AAF9-38023A526C83}"/>
              </a:ext>
            </a:extLst>
          </p:cNvPr>
          <p:cNvSpPr/>
          <p:nvPr/>
        </p:nvSpPr>
        <p:spPr>
          <a:xfrm>
            <a:off x="3832970" y="9361300"/>
            <a:ext cx="1620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sluikstorten</a:t>
            </a:r>
          </a:p>
        </p:txBody>
      </p:sp>
      <p:pic>
        <p:nvPicPr>
          <p:cNvPr id="21" name="Afbeelding 20" descr="Afbeelding met object, klok, teken&#10;&#10;Automatisch gegenereerde beschrijving">
            <a:extLst>
              <a:ext uri="{FF2B5EF4-FFF2-40B4-BE49-F238E27FC236}">
                <a16:creationId xmlns:a16="http://schemas.microsoft.com/office/drawing/2014/main" id="{1B7232DE-D1DB-41A0-BC35-7EF1B44167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1142" y="17354"/>
            <a:ext cx="416857" cy="393235"/>
          </a:xfrm>
          <a:prstGeom prst="rect">
            <a:avLst/>
          </a:prstGeom>
        </p:spPr>
      </p:pic>
      <p:sp>
        <p:nvSpPr>
          <p:cNvPr id="8" name="Rechthoek 7">
            <a:extLst>
              <a:ext uri="{FF2B5EF4-FFF2-40B4-BE49-F238E27FC236}">
                <a16:creationId xmlns:a16="http://schemas.microsoft.com/office/drawing/2014/main" id="{7EC4C0AB-5B8B-41D5-A950-1950527B8557}"/>
              </a:ext>
            </a:extLst>
          </p:cNvPr>
          <p:cNvSpPr/>
          <p:nvPr/>
        </p:nvSpPr>
        <p:spPr>
          <a:xfrm>
            <a:off x="0" y="4167346"/>
            <a:ext cx="6858000" cy="2862322"/>
          </a:xfrm>
          <a:prstGeom prst="rect">
            <a:avLst/>
          </a:prstGeom>
        </p:spPr>
        <p:txBody>
          <a:bodyPr wrap="square">
            <a:spAutoFit/>
          </a:bodyPr>
          <a:lstStyle/>
          <a:p>
            <a:pPr>
              <a:spcAft>
                <a:spcPts val="0"/>
              </a:spcAft>
            </a:pPr>
            <a:r>
              <a:rPr lang="nl-NL" dirty="0">
                <a:latin typeface="Arial" panose="020B0604020202020204" pitchFamily="34" charset="0"/>
                <a:ea typeface="Times New Roman" panose="02020603050405020304" pitchFamily="18" charset="0"/>
              </a:rPr>
              <a:t>						</a:t>
            </a:r>
          </a:p>
          <a:p>
            <a:pPr>
              <a:spcAft>
                <a:spcPts val="0"/>
              </a:spcAft>
            </a:pPr>
            <a:r>
              <a:rPr lang="nl-NL" dirty="0">
                <a:latin typeface="Arial" panose="020B0604020202020204" pitchFamily="34" charset="0"/>
              </a:rPr>
              <a:t>						</a:t>
            </a:r>
            <a:r>
              <a:rPr lang="nl-NL" dirty="0">
                <a:latin typeface="Candara" panose="020E0502030303020204" pitchFamily="34" charset="0"/>
              </a:rPr>
              <a:t>Sommige mensen storten hun vuilnis 							op plaatsen waar het verboden is 							bijvoorbeeld langs een weg. </a:t>
            </a:r>
          </a:p>
          <a:p>
            <a:pPr>
              <a:spcAft>
                <a:spcPts val="0"/>
              </a:spcAft>
            </a:pPr>
            <a:r>
              <a:rPr lang="nl-NL" dirty="0">
                <a:latin typeface="Candara" panose="020E0502030303020204" pitchFamily="34" charset="0"/>
              </a:rPr>
              <a:t>Dit noemen we …………………………………… . </a:t>
            </a:r>
            <a:endParaRPr lang="nl-BE" dirty="0">
              <a:latin typeface="Candara" panose="020E0502030303020204" pitchFamily="34" charset="0"/>
            </a:endParaRPr>
          </a:p>
          <a:p>
            <a:pPr>
              <a:spcAft>
                <a:spcPts val="0"/>
              </a:spcAft>
            </a:pPr>
            <a:r>
              <a:rPr lang="nl-NL" dirty="0">
                <a:latin typeface="Candara" panose="020E0502030303020204" pitchFamily="34" charset="0"/>
              </a:rPr>
              <a:t>  </a:t>
            </a:r>
            <a:endParaRPr lang="nl-BE" dirty="0">
              <a:latin typeface="Candara" panose="020E0502030303020204" pitchFamily="34" charset="0"/>
            </a:endParaRPr>
          </a:p>
          <a:p>
            <a:pPr>
              <a:spcAft>
                <a:spcPts val="0"/>
              </a:spcAft>
            </a:pPr>
            <a:r>
              <a:rPr lang="nl-NL" dirty="0">
                <a:latin typeface="Candara" panose="020E0502030303020204" pitchFamily="34" charset="0"/>
              </a:rPr>
              <a:t>Dat is gevaarlijk voor de ………………………. Al dat vuilnis moet naar een echte ………………………………… gebracht worden. De plek waar gestort werd, moet ook weer ………………………………… worden. Dat kost allemaal veel</a:t>
            </a:r>
            <a:r>
              <a:rPr lang="nl-NL" dirty="0">
                <a:latin typeface="Arial" panose="020B0604020202020204" pitchFamily="34" charset="0"/>
                <a:ea typeface="Times New Roman" panose="02020603050405020304" pitchFamily="18" charset="0"/>
              </a:rPr>
              <a:t> geld! </a:t>
            </a:r>
            <a:endParaRPr lang="nl-BE" dirty="0">
              <a:latin typeface="Times New Roman" panose="02020603050405020304" pitchFamily="18" charset="0"/>
              <a:ea typeface="Times New Roman" panose="02020603050405020304" pitchFamily="18" charset="0"/>
            </a:endParaRPr>
          </a:p>
        </p:txBody>
      </p:sp>
      <p:sp>
        <p:nvSpPr>
          <p:cNvPr id="2" name="Tijdelijke aanduiding voor dianummer 1">
            <a:extLst>
              <a:ext uri="{FF2B5EF4-FFF2-40B4-BE49-F238E27FC236}">
                <a16:creationId xmlns:a16="http://schemas.microsoft.com/office/drawing/2014/main" id="{1BEE0FB6-45F2-4ECE-B3C6-F8A925E060AB}"/>
              </a:ext>
            </a:extLst>
          </p:cNvPr>
          <p:cNvSpPr>
            <a:spLocks noGrp="1"/>
          </p:cNvSpPr>
          <p:nvPr>
            <p:ph type="sldNum" sz="quarter" idx="12"/>
          </p:nvPr>
        </p:nvSpPr>
        <p:spPr>
          <a:xfrm>
            <a:off x="5314950" y="9387214"/>
            <a:ext cx="1543050" cy="527403"/>
          </a:xfrm>
        </p:spPr>
        <p:txBody>
          <a:bodyPr/>
          <a:lstStyle/>
          <a:p>
            <a:fld id="{6CFAD42C-ADBC-4BDF-9EED-E53206EEABF7}" type="slidenum">
              <a:rPr lang="nl-BE" smtClean="0"/>
              <a:t>12</a:t>
            </a:fld>
            <a:endParaRPr lang="nl-BE"/>
          </a:p>
        </p:txBody>
      </p:sp>
    </p:spTree>
    <p:extLst>
      <p:ext uri="{BB962C8B-B14F-4D97-AF65-F5344CB8AC3E}">
        <p14:creationId xmlns:p14="http://schemas.microsoft.com/office/powerpoint/2010/main" val="1756957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54A856BC-F16A-4616-885A-3DAC28EC3193}"/>
              </a:ext>
            </a:extLst>
          </p:cNvPr>
          <p:cNvSpPr/>
          <p:nvPr/>
        </p:nvSpPr>
        <p:spPr>
          <a:xfrm>
            <a:off x="188260" y="134471"/>
            <a:ext cx="6481480" cy="618564"/>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pic>
        <p:nvPicPr>
          <p:cNvPr id="5" name="Afbeelding 4" descr="Afbeelding met speelgoed, klein, verschillend, tafel&#10;&#10;Automatisch gegenereerde beschrijving">
            <a:extLst>
              <a:ext uri="{FF2B5EF4-FFF2-40B4-BE49-F238E27FC236}">
                <a16:creationId xmlns:a16="http://schemas.microsoft.com/office/drawing/2014/main" id="{700BCA09-43D4-4C84-93F0-09388D8C8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3740" y="850642"/>
            <a:ext cx="1296000" cy="1296000"/>
          </a:xfrm>
          <a:prstGeom prst="rect">
            <a:avLst/>
          </a:prstGeom>
        </p:spPr>
      </p:pic>
      <p:pic>
        <p:nvPicPr>
          <p:cNvPr id="6" name="Picture 2" descr="Afbeeldingsresultaat voor elfje gedicht">
            <a:extLst>
              <a:ext uri="{FF2B5EF4-FFF2-40B4-BE49-F238E27FC236}">
                <a16:creationId xmlns:a16="http://schemas.microsoft.com/office/drawing/2014/main" id="{70E8CD71-5ACA-4921-83EA-1F4982654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70" y="6904704"/>
            <a:ext cx="6131858" cy="300129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OËZIE - Bieb Magazine | Bieb Magazine">
            <a:extLst>
              <a:ext uri="{FF2B5EF4-FFF2-40B4-BE49-F238E27FC236}">
                <a16:creationId xmlns:a16="http://schemas.microsoft.com/office/drawing/2014/main" id="{E150F104-6FD3-4879-A836-76357384E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8410" y="4095489"/>
            <a:ext cx="3161179" cy="2522621"/>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9830DEC-FAAE-4537-885F-C68DACFF1B6B}"/>
              </a:ext>
            </a:extLst>
          </p:cNvPr>
          <p:cNvSpPr/>
          <p:nvPr/>
        </p:nvSpPr>
        <p:spPr>
          <a:xfrm>
            <a:off x="188260" y="232078"/>
            <a:ext cx="6481481" cy="7204986"/>
          </a:xfrm>
          <a:prstGeom prst="rect">
            <a:avLst/>
          </a:prstGeom>
        </p:spPr>
        <p:txBody>
          <a:bodyPr wrap="square">
            <a:spAutoFit/>
          </a:bodyPr>
          <a:lstStyle/>
          <a:p>
            <a:pPr algn="ctr">
              <a:lnSpc>
                <a:spcPct val="107000"/>
              </a:lnSpc>
              <a:spcAft>
                <a:spcPts val="800"/>
              </a:spcAft>
            </a:pPr>
            <a:r>
              <a:rPr lang="nl-BE" sz="2400" dirty="0">
                <a:latin typeface="Copperplate Gothic Bold" panose="020E0705020206020404" pitchFamily="34" charset="0"/>
                <a:ea typeface="Calibri" panose="020F0502020204030204" pitchFamily="34" charset="0"/>
                <a:cs typeface="Times New Roman" panose="02020603050405020304" pitchFamily="18" charset="0"/>
              </a:rPr>
              <a:t>4.</a:t>
            </a:r>
            <a:r>
              <a:rPr lang="nl-NL" sz="2400" dirty="0">
                <a:latin typeface="Copperplate Gothic Bold" panose="020E0705020206020404" pitchFamily="34" charset="0"/>
                <a:ea typeface="Calibri" panose="020F0502020204030204" pitchFamily="34" charset="0"/>
                <a:cs typeface="Times New Roman" panose="02020603050405020304" pitchFamily="18" charset="0"/>
              </a:rPr>
              <a:t>	hoekenwerk</a:t>
            </a:r>
            <a:endParaRPr lang="nl-B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200"/>
              <a:buFont typeface="+mj-lt"/>
              <a:buAutoNum type="arabicPeriod"/>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a:pPr>
            <a:r>
              <a:rPr lang="nl-BE" b="1" i="1" dirty="0">
                <a:latin typeface="Calibri" panose="020F0502020204030204" pitchFamily="34" charset="0"/>
                <a:ea typeface="Calibri" panose="020F0502020204030204" pitchFamily="34" charset="0"/>
                <a:cs typeface="Times New Roman" panose="02020603050405020304" pitchFamily="18" charset="0"/>
              </a:rPr>
              <a:t>Hoek 1: elfje  </a:t>
            </a:r>
            <a:endParaRPr lang="nl-BE" sz="1600" b="1" dirty="0">
              <a:latin typeface="Calibri" panose="020F0502020204030204" pitchFamily="34" charset="0"/>
              <a:ea typeface="Calibri" panose="020F0502020204030204" pitchFamily="34" charset="0"/>
              <a:cs typeface="Times New Roman" panose="02020603050405020304" pitchFamily="18" charset="0"/>
            </a:endParaRPr>
          </a:p>
          <a:p>
            <a:r>
              <a:rPr lang="nl-NL" i="1" dirty="0">
                <a:latin typeface="Calibri" panose="020F0502020204030204" pitchFamily="34" charset="0"/>
                <a:cs typeface="Times New Roman" panose="02020603050405020304" pitchFamily="18" charset="0"/>
              </a:rPr>
              <a:t>Op de tafel kunnen jullie allemaal gedichten vinden </a:t>
            </a:r>
          </a:p>
          <a:p>
            <a:r>
              <a:rPr lang="nl-NL" i="1" dirty="0">
                <a:latin typeface="Calibri" panose="020F0502020204030204" pitchFamily="34" charset="0"/>
                <a:cs typeface="Times New Roman" panose="02020603050405020304" pitchFamily="18" charset="0"/>
              </a:rPr>
              <a:t>over dozen. Kies 1 gedicht uit met je groep en lees dit. </a:t>
            </a:r>
          </a:p>
          <a:p>
            <a:r>
              <a:rPr lang="nl-NL" i="1" dirty="0">
                <a:latin typeface="Calibri" panose="020F0502020204030204" pitchFamily="34" charset="0"/>
                <a:cs typeface="Times New Roman" panose="02020603050405020304" pitchFamily="18" charset="0"/>
              </a:rPr>
              <a:t>En dan is het aan jullie.</a:t>
            </a:r>
          </a:p>
          <a:p>
            <a:r>
              <a:rPr lang="nl-NL" i="1" dirty="0">
                <a:latin typeface="Calibri" panose="020F0502020204030204" pitchFamily="34" charset="0"/>
                <a:cs typeface="Times New Roman" panose="02020603050405020304" pitchFamily="18" charset="0"/>
              </a:rPr>
              <a:t>Jullie gaan ook een gedicht schrijven over dozen. Niet zomaar een gedicht, een elfje.</a:t>
            </a:r>
          </a:p>
          <a:p>
            <a:r>
              <a:rPr lang="nl-NL" i="1" dirty="0">
                <a:latin typeface="Calibri" panose="020F0502020204030204" pitchFamily="34" charset="0"/>
                <a:cs typeface="Times New Roman" panose="02020603050405020304" pitchFamily="18" charset="0"/>
              </a:rPr>
              <a:t>Een elfje is een gedicht dat bestaat uit precies 11 woorden, verdeeld over 5 regels.</a:t>
            </a:r>
          </a:p>
          <a:p>
            <a:r>
              <a:rPr lang="nl-NL" i="1" dirty="0">
                <a:latin typeface="Calibri" panose="020F0502020204030204" pitchFamily="34" charset="0"/>
                <a:cs typeface="Times New Roman" panose="02020603050405020304" pitchFamily="18" charset="0"/>
              </a:rPr>
              <a:t>Bedenk samen in je groep een elfje. Schrijf dit eerst op een kladblad en vul het daarna hier onderaan in.</a:t>
            </a:r>
          </a:p>
          <a:p>
            <a:endParaRPr lang="nl-NL" i="1" dirty="0">
              <a:latin typeface="Calibri" panose="020F0502020204030204" pitchFamily="34" charset="0"/>
              <a:cs typeface="Times New Roman" panose="02020603050405020304" pitchFamily="18" charset="0"/>
            </a:endParaRPr>
          </a:p>
          <a:p>
            <a:r>
              <a:rPr lang="nl-NL" i="1" dirty="0">
                <a:latin typeface="Calibri" panose="020F0502020204030204" pitchFamily="34" charset="0"/>
                <a:cs typeface="Times New Roman" panose="02020603050405020304" pitchFamily="18" charset="0"/>
              </a:rPr>
              <a:t>Het voorbeeld:</a:t>
            </a:r>
          </a:p>
          <a:p>
            <a:endParaRPr lang="nl-NL" i="1" dirty="0">
              <a:latin typeface="Calibri" panose="020F0502020204030204" pitchFamily="34" charset="0"/>
              <a:cs typeface="Times New Roman" panose="02020603050405020304" pitchFamily="18" charset="0"/>
            </a:endParaRPr>
          </a:p>
          <a:p>
            <a:endParaRPr lang="nl-NL" i="1" dirty="0">
              <a:latin typeface="Calibri" panose="020F0502020204030204" pitchFamily="34" charset="0"/>
              <a:cs typeface="Times New Roman" panose="02020603050405020304" pitchFamily="18" charset="0"/>
            </a:endParaRPr>
          </a:p>
          <a:p>
            <a:endParaRPr lang="nl-NL" i="1" dirty="0">
              <a:latin typeface="Calibri" panose="020F0502020204030204" pitchFamily="34" charset="0"/>
              <a:cs typeface="Times New Roman" panose="02020603050405020304" pitchFamily="18" charset="0"/>
            </a:endParaRPr>
          </a:p>
          <a:p>
            <a:endParaRPr lang="nl-NL" i="1" dirty="0">
              <a:latin typeface="Calibri" panose="020F0502020204030204" pitchFamily="34" charset="0"/>
              <a:cs typeface="Times New Roman" panose="02020603050405020304" pitchFamily="18" charset="0"/>
            </a:endParaRPr>
          </a:p>
          <a:p>
            <a:endParaRPr lang="nl-NL" i="1" dirty="0">
              <a:latin typeface="Calibri" panose="020F0502020204030204" pitchFamily="34" charset="0"/>
              <a:cs typeface="Times New Roman" panose="02020603050405020304" pitchFamily="18" charset="0"/>
            </a:endParaRPr>
          </a:p>
          <a:p>
            <a:endParaRPr lang="nl-NL" i="1" dirty="0">
              <a:latin typeface="Calibri" panose="020F0502020204030204" pitchFamily="34" charset="0"/>
              <a:cs typeface="Times New Roman" panose="02020603050405020304" pitchFamily="18" charset="0"/>
            </a:endParaRPr>
          </a:p>
          <a:p>
            <a:endParaRPr lang="nl-NL" i="1" dirty="0">
              <a:latin typeface="Calibri" panose="020F0502020204030204" pitchFamily="34" charset="0"/>
              <a:cs typeface="Times New Roman" panose="02020603050405020304" pitchFamily="18" charset="0"/>
            </a:endParaRPr>
          </a:p>
          <a:p>
            <a:endParaRPr lang="nl-NL" i="1" dirty="0">
              <a:latin typeface="Calibri" panose="020F0502020204030204" pitchFamily="34" charset="0"/>
              <a:cs typeface="Times New Roman" panose="02020603050405020304" pitchFamily="18" charset="0"/>
            </a:endParaRPr>
          </a:p>
          <a:p>
            <a:endParaRPr lang="nl-NL" i="1" dirty="0">
              <a:latin typeface="Calibri" panose="020F0502020204030204" pitchFamily="34" charset="0"/>
              <a:cs typeface="Times New Roman" panose="02020603050405020304" pitchFamily="18" charset="0"/>
            </a:endParaRPr>
          </a:p>
          <a:p>
            <a:r>
              <a:rPr lang="nl-NL" i="1" dirty="0">
                <a:latin typeface="Calibri" panose="020F0502020204030204" pitchFamily="34" charset="0"/>
                <a:cs typeface="Times New Roman" panose="02020603050405020304" pitchFamily="18" charset="0"/>
              </a:rPr>
              <a:t>Ons elfje:</a:t>
            </a:r>
          </a:p>
        </p:txBody>
      </p:sp>
      <p:sp>
        <p:nvSpPr>
          <p:cNvPr id="2" name="Tijdelijke aanduiding voor dianummer 1">
            <a:extLst>
              <a:ext uri="{FF2B5EF4-FFF2-40B4-BE49-F238E27FC236}">
                <a16:creationId xmlns:a16="http://schemas.microsoft.com/office/drawing/2014/main" id="{3F07720F-DAE9-41F3-A659-AB2DE976541D}"/>
              </a:ext>
            </a:extLst>
          </p:cNvPr>
          <p:cNvSpPr>
            <a:spLocks noGrp="1"/>
          </p:cNvSpPr>
          <p:nvPr>
            <p:ph type="sldNum" sz="quarter" idx="12"/>
          </p:nvPr>
        </p:nvSpPr>
        <p:spPr>
          <a:xfrm>
            <a:off x="5314950" y="9378597"/>
            <a:ext cx="1543050" cy="527403"/>
          </a:xfrm>
        </p:spPr>
        <p:txBody>
          <a:bodyPr/>
          <a:lstStyle/>
          <a:p>
            <a:fld id="{6CFAD42C-ADBC-4BDF-9EED-E53206EEABF7}" type="slidenum">
              <a:rPr lang="nl-BE" smtClean="0"/>
              <a:t>13</a:t>
            </a:fld>
            <a:endParaRPr lang="nl-BE"/>
          </a:p>
        </p:txBody>
      </p:sp>
    </p:spTree>
    <p:extLst>
      <p:ext uri="{BB962C8B-B14F-4D97-AF65-F5344CB8AC3E}">
        <p14:creationId xmlns:p14="http://schemas.microsoft.com/office/powerpoint/2010/main" val="1312137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29DE1BD-CF75-43BF-B66F-39C9D3D39705}"/>
              </a:ext>
            </a:extLst>
          </p:cNvPr>
          <p:cNvSpPr/>
          <p:nvPr/>
        </p:nvSpPr>
        <p:spPr>
          <a:xfrm>
            <a:off x="188260" y="232078"/>
            <a:ext cx="6481481" cy="3106235"/>
          </a:xfrm>
          <a:prstGeom prst="rect">
            <a:avLst/>
          </a:prstGeom>
        </p:spPr>
        <p:txBody>
          <a:bodyPr wrap="square">
            <a:spAutoFit/>
          </a:bodyPr>
          <a:lstStyle/>
          <a:p>
            <a:pPr algn="ctr">
              <a:lnSpc>
                <a:spcPct val="107000"/>
              </a:lnSpc>
              <a:spcAft>
                <a:spcPts val="800"/>
              </a:spcAft>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startAt="2"/>
            </a:pPr>
            <a:r>
              <a:rPr lang="nl-BE" b="1" i="1" dirty="0">
                <a:latin typeface="Calibri" panose="020F0502020204030204" pitchFamily="34" charset="0"/>
                <a:ea typeface="Calibri" panose="020F0502020204030204" pitchFamily="34" charset="0"/>
                <a:cs typeface="Times New Roman" panose="02020603050405020304" pitchFamily="18" charset="0"/>
              </a:rPr>
              <a:t>Hoek 2: afval in de natuur </a:t>
            </a:r>
            <a:endParaRPr lang="nl-BE" sz="1600" b="1" dirty="0">
              <a:latin typeface="Calibri" panose="020F0502020204030204" pitchFamily="34" charset="0"/>
              <a:ea typeface="Calibri" panose="020F0502020204030204" pitchFamily="34" charset="0"/>
              <a:cs typeface="Times New Roman" panose="02020603050405020304" pitchFamily="18" charset="0"/>
            </a:endParaRPr>
          </a:p>
          <a:p>
            <a:r>
              <a:rPr lang="nl-NL" i="1" dirty="0">
                <a:latin typeface="Calibri" panose="020F0502020204030204" pitchFamily="34" charset="0"/>
                <a:ea typeface="Calibri" panose="020F0502020204030204" pitchFamily="34" charset="0"/>
                <a:cs typeface="Times New Roman" panose="02020603050405020304" pitchFamily="18" charset="0"/>
              </a:rPr>
              <a:t>Jullie weten al wat zwerfafval is.</a:t>
            </a:r>
          </a:p>
          <a:p>
            <a:r>
              <a:rPr lang="nl-NL" i="1" dirty="0">
                <a:latin typeface="Calibri" panose="020F0502020204030204" pitchFamily="34" charset="0"/>
                <a:ea typeface="Calibri" panose="020F0502020204030204" pitchFamily="34" charset="0"/>
                <a:cs typeface="Times New Roman" panose="02020603050405020304" pitchFamily="18" charset="0"/>
              </a:rPr>
              <a:t>Als niemand dat zwerfafval opraapt dan zal dit na een tijd vergaan.</a:t>
            </a:r>
          </a:p>
          <a:p>
            <a:r>
              <a:rPr lang="nl-NL" i="1" dirty="0">
                <a:latin typeface="Calibri" panose="020F0502020204030204" pitchFamily="34" charset="0"/>
                <a:ea typeface="Calibri" panose="020F0502020204030204" pitchFamily="34" charset="0"/>
                <a:cs typeface="Times New Roman" panose="02020603050405020304" pitchFamily="18" charset="0"/>
              </a:rPr>
              <a:t>Maar hoelang duurt het voor een stukje afval vergaan is?</a:t>
            </a:r>
          </a:p>
          <a:p>
            <a:r>
              <a:rPr lang="nl-NL" i="1" dirty="0">
                <a:latin typeface="Calibri" panose="020F0502020204030204" pitchFamily="34" charset="0"/>
                <a:ea typeface="Calibri" panose="020F0502020204030204" pitchFamily="34" charset="0"/>
                <a:cs typeface="Times New Roman" panose="02020603050405020304" pitchFamily="18" charset="0"/>
              </a:rPr>
              <a:t>Dat hangt natuurlijk af van de afbraaktijd.</a:t>
            </a:r>
          </a:p>
          <a:p>
            <a:r>
              <a:rPr lang="nl-NL" i="1" dirty="0">
                <a:latin typeface="Calibri" panose="020F0502020204030204" pitchFamily="34" charset="0"/>
                <a:ea typeface="Calibri" panose="020F0502020204030204" pitchFamily="34" charset="0"/>
                <a:cs typeface="Times New Roman" panose="02020603050405020304" pitchFamily="18" charset="0"/>
              </a:rPr>
              <a:t>De afbraaktijd is tijd die de natuur nodig heeft om afval te verteren.</a:t>
            </a:r>
          </a:p>
          <a:p>
            <a:r>
              <a:rPr lang="nl-NL" i="1" dirty="0">
                <a:latin typeface="Calibri" panose="020F0502020204030204" pitchFamily="34" charset="0"/>
                <a:cs typeface="Times New Roman" panose="02020603050405020304" pitchFamily="18" charset="0"/>
              </a:rPr>
              <a:t>Leg de prenten van het afval bij de juiste tijd.</a:t>
            </a:r>
          </a:p>
          <a:p>
            <a:r>
              <a:rPr lang="nl-NL" i="1" dirty="0">
                <a:latin typeface="Calibri" panose="020F0502020204030204" pitchFamily="34" charset="0"/>
                <a:cs typeface="Times New Roman" panose="02020603050405020304" pitchFamily="18" charset="0"/>
              </a:rPr>
              <a:t>Klaar? Dan kunnen jullie de correctiesleutel vinden in de enveloppe.</a:t>
            </a:r>
          </a:p>
          <a:p>
            <a:r>
              <a:rPr lang="nl-NL" i="1" dirty="0">
                <a:latin typeface="Calibri" panose="020F0502020204030204" pitchFamily="34" charset="0"/>
                <a:cs typeface="Times New Roman" panose="02020603050405020304" pitchFamily="18" charset="0"/>
              </a:rPr>
              <a:t>Alles juist?</a:t>
            </a:r>
            <a:r>
              <a:rPr lang="nl-BE" i="1" dirty="0">
                <a:latin typeface="Calibri" panose="020F0502020204030204" pitchFamily="34" charset="0"/>
                <a:cs typeface="Times New Roman" panose="02020603050405020304" pitchFamily="18" charset="0"/>
              </a:rPr>
              <a:t> Verbind dan de correcte afbraaktijd met het juiste afval.</a:t>
            </a:r>
            <a:endParaRPr lang="nl-NL" i="1" dirty="0">
              <a:latin typeface="Calibri" panose="020F0502020204030204" pitchFamily="34" charset="0"/>
              <a:cs typeface="Times New Roman" panose="02020603050405020304" pitchFamily="18" charset="0"/>
            </a:endParaRPr>
          </a:p>
        </p:txBody>
      </p:sp>
      <p:pic>
        <p:nvPicPr>
          <p:cNvPr id="3" name="Afbeelding 2">
            <a:extLst>
              <a:ext uri="{FF2B5EF4-FFF2-40B4-BE49-F238E27FC236}">
                <a16:creationId xmlns:a16="http://schemas.microsoft.com/office/drawing/2014/main" id="{D88BB1C6-E7C2-49F0-AE24-4BAB8EE5592A}"/>
              </a:ext>
            </a:extLst>
          </p:cNvPr>
          <p:cNvPicPr>
            <a:picLocks noChangeAspect="1"/>
          </p:cNvPicPr>
          <p:nvPr/>
        </p:nvPicPr>
        <p:blipFill rotWithShape="1">
          <a:blip r:embed="rId2"/>
          <a:srcRect l="61765" t="15025" r="30196" b="21184"/>
          <a:stretch/>
        </p:blipFill>
        <p:spPr>
          <a:xfrm>
            <a:off x="3543301" y="3957700"/>
            <a:ext cx="726138" cy="3241058"/>
          </a:xfrm>
          <a:prstGeom prst="rect">
            <a:avLst/>
          </a:prstGeom>
        </p:spPr>
      </p:pic>
      <p:pic>
        <p:nvPicPr>
          <p:cNvPr id="4" name="Afbeelding 3">
            <a:extLst>
              <a:ext uri="{FF2B5EF4-FFF2-40B4-BE49-F238E27FC236}">
                <a16:creationId xmlns:a16="http://schemas.microsoft.com/office/drawing/2014/main" id="{C6661B59-3ABD-42C3-A64B-0B7443BA528C}"/>
              </a:ext>
            </a:extLst>
          </p:cNvPr>
          <p:cNvPicPr>
            <a:picLocks noChangeAspect="1"/>
          </p:cNvPicPr>
          <p:nvPr/>
        </p:nvPicPr>
        <p:blipFill rotWithShape="1">
          <a:blip r:embed="rId2"/>
          <a:srcRect l="37582" t="15258" r="52222" b="43023"/>
          <a:stretch/>
        </p:blipFill>
        <p:spPr>
          <a:xfrm>
            <a:off x="3543301" y="7154545"/>
            <a:ext cx="920957" cy="2119637"/>
          </a:xfrm>
          <a:prstGeom prst="rect">
            <a:avLst/>
          </a:prstGeom>
        </p:spPr>
      </p:pic>
      <p:pic>
        <p:nvPicPr>
          <p:cNvPr id="5" name="Afbeelding 4">
            <a:extLst>
              <a:ext uri="{FF2B5EF4-FFF2-40B4-BE49-F238E27FC236}">
                <a16:creationId xmlns:a16="http://schemas.microsoft.com/office/drawing/2014/main" id="{44A94E7C-C887-482A-8EB0-9ADA6AB03DA9}"/>
              </a:ext>
            </a:extLst>
          </p:cNvPr>
          <p:cNvPicPr>
            <a:picLocks noChangeAspect="1"/>
          </p:cNvPicPr>
          <p:nvPr/>
        </p:nvPicPr>
        <p:blipFill rotWithShape="1">
          <a:blip r:embed="rId2"/>
          <a:srcRect l="13203" t="15490" r="76405" b="7901"/>
          <a:stretch/>
        </p:blipFill>
        <p:spPr>
          <a:xfrm>
            <a:off x="2427194" y="3957700"/>
            <a:ext cx="938667" cy="3892295"/>
          </a:xfrm>
          <a:prstGeom prst="rect">
            <a:avLst/>
          </a:prstGeom>
        </p:spPr>
      </p:pic>
      <p:pic>
        <p:nvPicPr>
          <p:cNvPr id="6" name="Afbeelding 5">
            <a:extLst>
              <a:ext uri="{FF2B5EF4-FFF2-40B4-BE49-F238E27FC236}">
                <a16:creationId xmlns:a16="http://schemas.microsoft.com/office/drawing/2014/main" id="{6C008894-36A3-45FB-96B4-DCFD6F25FD56}"/>
              </a:ext>
            </a:extLst>
          </p:cNvPr>
          <p:cNvPicPr>
            <a:picLocks noChangeAspect="1"/>
          </p:cNvPicPr>
          <p:nvPr/>
        </p:nvPicPr>
        <p:blipFill rotWithShape="1">
          <a:blip r:embed="rId2"/>
          <a:srcRect l="37582" t="59412" r="52222" b="20951"/>
          <a:stretch/>
        </p:blipFill>
        <p:spPr>
          <a:xfrm>
            <a:off x="2427194" y="8061326"/>
            <a:ext cx="920957" cy="997700"/>
          </a:xfrm>
          <a:prstGeom prst="rect">
            <a:avLst/>
          </a:prstGeom>
        </p:spPr>
      </p:pic>
      <p:sp>
        <p:nvSpPr>
          <p:cNvPr id="7" name="Rechthoek 6">
            <a:extLst>
              <a:ext uri="{FF2B5EF4-FFF2-40B4-BE49-F238E27FC236}">
                <a16:creationId xmlns:a16="http://schemas.microsoft.com/office/drawing/2014/main" id="{B687862C-622D-4F6B-A9AC-2C13FC6FD4F2}"/>
              </a:ext>
            </a:extLst>
          </p:cNvPr>
          <p:cNvSpPr/>
          <p:nvPr/>
        </p:nvSpPr>
        <p:spPr>
          <a:xfrm>
            <a:off x="36981" y="4080830"/>
            <a:ext cx="1264022" cy="3774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6 maanden</a:t>
            </a:r>
          </a:p>
        </p:txBody>
      </p:sp>
      <p:sp>
        <p:nvSpPr>
          <p:cNvPr id="8" name="Rechthoek 7">
            <a:extLst>
              <a:ext uri="{FF2B5EF4-FFF2-40B4-BE49-F238E27FC236}">
                <a16:creationId xmlns:a16="http://schemas.microsoft.com/office/drawing/2014/main" id="{6DA670C2-7B18-480B-B744-BD3598E10843}"/>
              </a:ext>
            </a:extLst>
          </p:cNvPr>
          <p:cNvSpPr/>
          <p:nvPr/>
        </p:nvSpPr>
        <p:spPr>
          <a:xfrm>
            <a:off x="265579" y="5330353"/>
            <a:ext cx="1035424" cy="3774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2 weken</a:t>
            </a:r>
          </a:p>
        </p:txBody>
      </p:sp>
      <p:sp>
        <p:nvSpPr>
          <p:cNvPr id="9" name="Rechthoek 8">
            <a:extLst>
              <a:ext uri="{FF2B5EF4-FFF2-40B4-BE49-F238E27FC236}">
                <a16:creationId xmlns:a16="http://schemas.microsoft.com/office/drawing/2014/main" id="{99F97361-72BC-42AE-89A2-91305BE040A8}"/>
              </a:ext>
            </a:extLst>
          </p:cNvPr>
          <p:cNvSpPr/>
          <p:nvPr/>
        </p:nvSpPr>
        <p:spPr>
          <a:xfrm>
            <a:off x="265579" y="6579876"/>
            <a:ext cx="1035424" cy="3774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50 jaar</a:t>
            </a:r>
          </a:p>
        </p:txBody>
      </p:sp>
      <p:sp>
        <p:nvSpPr>
          <p:cNvPr id="10" name="Rechthoek 9">
            <a:extLst>
              <a:ext uri="{FF2B5EF4-FFF2-40B4-BE49-F238E27FC236}">
                <a16:creationId xmlns:a16="http://schemas.microsoft.com/office/drawing/2014/main" id="{8B36DEF4-9C6B-44EE-B49F-FB42ECC69504}"/>
              </a:ext>
            </a:extLst>
          </p:cNvPr>
          <p:cNvSpPr/>
          <p:nvPr/>
        </p:nvSpPr>
        <p:spPr>
          <a:xfrm>
            <a:off x="265579" y="7829399"/>
            <a:ext cx="1035424" cy="3774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1 jaar</a:t>
            </a:r>
          </a:p>
        </p:txBody>
      </p:sp>
      <p:sp>
        <p:nvSpPr>
          <p:cNvPr id="11" name="Rechthoek 10">
            <a:extLst>
              <a:ext uri="{FF2B5EF4-FFF2-40B4-BE49-F238E27FC236}">
                <a16:creationId xmlns:a16="http://schemas.microsoft.com/office/drawing/2014/main" id="{22F7A545-358E-4F43-8565-3158892C2A0F}"/>
              </a:ext>
            </a:extLst>
          </p:cNvPr>
          <p:cNvSpPr/>
          <p:nvPr/>
        </p:nvSpPr>
        <p:spPr>
          <a:xfrm>
            <a:off x="265579" y="9078922"/>
            <a:ext cx="1035424" cy="3774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5 jaar</a:t>
            </a:r>
          </a:p>
        </p:txBody>
      </p:sp>
      <p:sp>
        <p:nvSpPr>
          <p:cNvPr id="13" name="Rechthoek 12">
            <a:extLst>
              <a:ext uri="{FF2B5EF4-FFF2-40B4-BE49-F238E27FC236}">
                <a16:creationId xmlns:a16="http://schemas.microsoft.com/office/drawing/2014/main" id="{04BCAEB0-7B55-43A9-B238-2C10E7241C50}"/>
              </a:ext>
            </a:extLst>
          </p:cNvPr>
          <p:cNvSpPr/>
          <p:nvPr/>
        </p:nvSpPr>
        <p:spPr>
          <a:xfrm>
            <a:off x="5556997" y="5330353"/>
            <a:ext cx="1035424" cy="3774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BE">
                <a:solidFill>
                  <a:schemeClr val="tx1"/>
                </a:solidFill>
                <a:latin typeface="Candara" panose="020E0502030303020204" pitchFamily="34" charset="0"/>
              </a:rPr>
              <a:t>12 jaar</a:t>
            </a:r>
            <a:endParaRPr lang="nl-BE" dirty="0">
              <a:solidFill>
                <a:schemeClr val="tx1"/>
              </a:solidFill>
              <a:latin typeface="Candara" panose="020E0502030303020204" pitchFamily="34" charset="0"/>
            </a:endParaRPr>
          </a:p>
        </p:txBody>
      </p:sp>
      <p:sp>
        <p:nvSpPr>
          <p:cNvPr id="14" name="Rechthoek 13">
            <a:extLst>
              <a:ext uri="{FF2B5EF4-FFF2-40B4-BE49-F238E27FC236}">
                <a16:creationId xmlns:a16="http://schemas.microsoft.com/office/drawing/2014/main" id="{CA9C8530-2BDE-445E-A80E-4F9BDB2BE126}"/>
              </a:ext>
            </a:extLst>
          </p:cNvPr>
          <p:cNvSpPr/>
          <p:nvPr/>
        </p:nvSpPr>
        <p:spPr>
          <a:xfrm>
            <a:off x="5556997" y="6579876"/>
            <a:ext cx="1035424" cy="3774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oneindig</a:t>
            </a:r>
          </a:p>
        </p:txBody>
      </p:sp>
      <p:sp>
        <p:nvSpPr>
          <p:cNvPr id="15" name="Rechthoek 14">
            <a:extLst>
              <a:ext uri="{FF2B5EF4-FFF2-40B4-BE49-F238E27FC236}">
                <a16:creationId xmlns:a16="http://schemas.microsoft.com/office/drawing/2014/main" id="{B9A3EFAB-273A-45E4-A0DE-DE1094BE75C1}"/>
              </a:ext>
            </a:extLst>
          </p:cNvPr>
          <p:cNvSpPr/>
          <p:nvPr/>
        </p:nvSpPr>
        <p:spPr>
          <a:xfrm>
            <a:off x="5556997" y="7829399"/>
            <a:ext cx="1035424" cy="3774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oneindig</a:t>
            </a:r>
          </a:p>
        </p:txBody>
      </p:sp>
      <p:sp>
        <p:nvSpPr>
          <p:cNvPr id="16" name="Rechthoek 15">
            <a:extLst>
              <a:ext uri="{FF2B5EF4-FFF2-40B4-BE49-F238E27FC236}">
                <a16:creationId xmlns:a16="http://schemas.microsoft.com/office/drawing/2014/main" id="{9CB33AEE-4C43-4F7D-B930-F2E96B50EA5A}"/>
              </a:ext>
            </a:extLst>
          </p:cNvPr>
          <p:cNvSpPr/>
          <p:nvPr/>
        </p:nvSpPr>
        <p:spPr>
          <a:xfrm>
            <a:off x="5556997" y="9078922"/>
            <a:ext cx="1035424" cy="3774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oneindig</a:t>
            </a:r>
          </a:p>
        </p:txBody>
      </p:sp>
      <p:sp>
        <p:nvSpPr>
          <p:cNvPr id="17" name="Rechthoek 16">
            <a:extLst>
              <a:ext uri="{FF2B5EF4-FFF2-40B4-BE49-F238E27FC236}">
                <a16:creationId xmlns:a16="http://schemas.microsoft.com/office/drawing/2014/main" id="{597F2C67-C1F0-492C-9296-B91D19361FC9}"/>
              </a:ext>
            </a:extLst>
          </p:cNvPr>
          <p:cNvSpPr/>
          <p:nvPr/>
        </p:nvSpPr>
        <p:spPr>
          <a:xfrm>
            <a:off x="5556997" y="4080830"/>
            <a:ext cx="1035424" cy="3774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20 jaar</a:t>
            </a:r>
          </a:p>
        </p:txBody>
      </p:sp>
      <p:sp>
        <p:nvSpPr>
          <p:cNvPr id="18" name="Rechthoek 17">
            <a:extLst>
              <a:ext uri="{FF2B5EF4-FFF2-40B4-BE49-F238E27FC236}">
                <a16:creationId xmlns:a16="http://schemas.microsoft.com/office/drawing/2014/main" id="{D375D78A-E96E-49AF-93CB-850315A66143}"/>
              </a:ext>
            </a:extLst>
          </p:cNvPr>
          <p:cNvSpPr/>
          <p:nvPr/>
        </p:nvSpPr>
        <p:spPr>
          <a:xfrm>
            <a:off x="3135562" y="9013805"/>
            <a:ext cx="1736434" cy="37744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sz="1400" dirty="0">
                <a:solidFill>
                  <a:schemeClr val="tx1"/>
                </a:solidFill>
                <a:latin typeface="Candara" panose="020E0502030303020204" pitchFamily="34" charset="0"/>
              </a:rPr>
              <a:t>kauwgom</a:t>
            </a:r>
          </a:p>
        </p:txBody>
      </p:sp>
      <p:sp>
        <p:nvSpPr>
          <p:cNvPr id="19" name="Rechthoek 18">
            <a:extLst>
              <a:ext uri="{FF2B5EF4-FFF2-40B4-BE49-F238E27FC236}">
                <a16:creationId xmlns:a16="http://schemas.microsoft.com/office/drawing/2014/main" id="{70A6D4E4-4271-4AF8-9A94-BDC52D2414AC}"/>
              </a:ext>
            </a:extLst>
          </p:cNvPr>
          <p:cNvSpPr/>
          <p:nvPr/>
        </p:nvSpPr>
        <p:spPr>
          <a:xfrm>
            <a:off x="2132475" y="9013804"/>
            <a:ext cx="1736434" cy="37744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sz="1400" dirty="0">
                <a:solidFill>
                  <a:schemeClr val="tx1"/>
                </a:solidFill>
                <a:latin typeface="Candara" panose="020E0502030303020204" pitchFamily="34" charset="0"/>
              </a:rPr>
              <a:t>blikje</a:t>
            </a:r>
          </a:p>
        </p:txBody>
      </p:sp>
      <p:sp>
        <p:nvSpPr>
          <p:cNvPr id="20" name="Rechthoek 19">
            <a:extLst>
              <a:ext uri="{FF2B5EF4-FFF2-40B4-BE49-F238E27FC236}">
                <a16:creationId xmlns:a16="http://schemas.microsoft.com/office/drawing/2014/main" id="{BEEDF33A-0CA8-4868-86F1-4CC522C0436C}"/>
              </a:ext>
            </a:extLst>
          </p:cNvPr>
          <p:cNvSpPr/>
          <p:nvPr/>
        </p:nvSpPr>
        <p:spPr>
          <a:xfrm>
            <a:off x="3135562" y="7818146"/>
            <a:ext cx="1736434" cy="37744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sz="1400" dirty="0">
                <a:solidFill>
                  <a:schemeClr val="tx1"/>
                </a:solidFill>
                <a:latin typeface="Candara" panose="020E0502030303020204" pitchFamily="34" charset="0"/>
              </a:rPr>
              <a:t>sigarettenpeuk</a:t>
            </a:r>
          </a:p>
        </p:txBody>
      </p:sp>
      <p:sp>
        <p:nvSpPr>
          <p:cNvPr id="21" name="Rechthoek 20">
            <a:extLst>
              <a:ext uri="{FF2B5EF4-FFF2-40B4-BE49-F238E27FC236}">
                <a16:creationId xmlns:a16="http://schemas.microsoft.com/office/drawing/2014/main" id="{E8A951FF-C05C-47B1-AD65-B983FC9421C3}"/>
              </a:ext>
            </a:extLst>
          </p:cNvPr>
          <p:cNvSpPr/>
          <p:nvPr/>
        </p:nvSpPr>
        <p:spPr>
          <a:xfrm>
            <a:off x="2132475" y="7818145"/>
            <a:ext cx="1736434" cy="37744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sz="1400" dirty="0">
                <a:solidFill>
                  <a:schemeClr val="tx1"/>
                </a:solidFill>
                <a:latin typeface="Candara" panose="020E0502030303020204" pitchFamily="34" charset="0"/>
              </a:rPr>
              <a:t>ijsstokje</a:t>
            </a:r>
          </a:p>
        </p:txBody>
      </p:sp>
      <p:sp>
        <p:nvSpPr>
          <p:cNvPr id="22" name="Rechthoek 21">
            <a:extLst>
              <a:ext uri="{FF2B5EF4-FFF2-40B4-BE49-F238E27FC236}">
                <a16:creationId xmlns:a16="http://schemas.microsoft.com/office/drawing/2014/main" id="{E300673A-2AA3-40D9-BE99-F592471B7ADB}"/>
              </a:ext>
            </a:extLst>
          </p:cNvPr>
          <p:cNvSpPr/>
          <p:nvPr/>
        </p:nvSpPr>
        <p:spPr>
          <a:xfrm>
            <a:off x="3129472" y="6959586"/>
            <a:ext cx="1736434" cy="37744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sz="1400" dirty="0">
                <a:solidFill>
                  <a:schemeClr val="tx1"/>
                </a:solidFill>
                <a:latin typeface="Candara" panose="020E0502030303020204" pitchFamily="34" charset="0"/>
              </a:rPr>
              <a:t>fietsband</a:t>
            </a:r>
          </a:p>
        </p:txBody>
      </p:sp>
      <p:sp>
        <p:nvSpPr>
          <p:cNvPr id="23" name="Rechthoek 22">
            <a:extLst>
              <a:ext uri="{FF2B5EF4-FFF2-40B4-BE49-F238E27FC236}">
                <a16:creationId xmlns:a16="http://schemas.microsoft.com/office/drawing/2014/main" id="{E1AB97C1-8110-403D-8A6B-80E7264F5A0E}"/>
              </a:ext>
            </a:extLst>
          </p:cNvPr>
          <p:cNvSpPr/>
          <p:nvPr/>
        </p:nvSpPr>
        <p:spPr>
          <a:xfrm>
            <a:off x="2126385" y="6959585"/>
            <a:ext cx="1736434" cy="37744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sz="1400" dirty="0">
                <a:solidFill>
                  <a:schemeClr val="tx1"/>
                </a:solidFill>
                <a:latin typeface="Candara" panose="020E0502030303020204" pitchFamily="34" charset="0"/>
              </a:rPr>
              <a:t>bananenschil</a:t>
            </a:r>
          </a:p>
        </p:txBody>
      </p:sp>
      <p:sp>
        <p:nvSpPr>
          <p:cNvPr id="24" name="Rechthoek 23">
            <a:extLst>
              <a:ext uri="{FF2B5EF4-FFF2-40B4-BE49-F238E27FC236}">
                <a16:creationId xmlns:a16="http://schemas.microsoft.com/office/drawing/2014/main" id="{1D309FC5-F24A-42BF-B73F-31F78BA644CF}"/>
              </a:ext>
            </a:extLst>
          </p:cNvPr>
          <p:cNvSpPr/>
          <p:nvPr/>
        </p:nvSpPr>
        <p:spPr>
          <a:xfrm>
            <a:off x="3129472" y="5831175"/>
            <a:ext cx="1736434" cy="37744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sz="1400" dirty="0">
                <a:solidFill>
                  <a:schemeClr val="tx1"/>
                </a:solidFill>
                <a:latin typeface="Candara" panose="020E0502030303020204" pitchFamily="34" charset="0"/>
              </a:rPr>
              <a:t>plastic tas</a:t>
            </a:r>
          </a:p>
        </p:txBody>
      </p:sp>
      <p:sp>
        <p:nvSpPr>
          <p:cNvPr id="25" name="Rechthoek 24">
            <a:extLst>
              <a:ext uri="{FF2B5EF4-FFF2-40B4-BE49-F238E27FC236}">
                <a16:creationId xmlns:a16="http://schemas.microsoft.com/office/drawing/2014/main" id="{D87A0A18-DE2C-4300-A1FD-788F6C70D24D}"/>
              </a:ext>
            </a:extLst>
          </p:cNvPr>
          <p:cNvSpPr/>
          <p:nvPr/>
        </p:nvSpPr>
        <p:spPr>
          <a:xfrm>
            <a:off x="2126385" y="5831174"/>
            <a:ext cx="1736434" cy="37744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sz="1400" dirty="0">
                <a:solidFill>
                  <a:schemeClr val="tx1"/>
                </a:solidFill>
                <a:latin typeface="Candara" panose="020E0502030303020204" pitchFamily="34" charset="0"/>
              </a:rPr>
              <a:t>krant</a:t>
            </a:r>
          </a:p>
        </p:txBody>
      </p:sp>
      <p:sp>
        <p:nvSpPr>
          <p:cNvPr id="26" name="Rechthoek 25">
            <a:extLst>
              <a:ext uri="{FF2B5EF4-FFF2-40B4-BE49-F238E27FC236}">
                <a16:creationId xmlns:a16="http://schemas.microsoft.com/office/drawing/2014/main" id="{8DD5F296-EDFD-41D5-99A7-9140DC95D3DD}"/>
              </a:ext>
            </a:extLst>
          </p:cNvPr>
          <p:cNvSpPr/>
          <p:nvPr/>
        </p:nvSpPr>
        <p:spPr>
          <a:xfrm>
            <a:off x="3129472" y="4581652"/>
            <a:ext cx="1736434" cy="37744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sz="1400" dirty="0">
                <a:solidFill>
                  <a:schemeClr val="tx1"/>
                </a:solidFill>
                <a:latin typeface="Candara" panose="020E0502030303020204" pitchFamily="34" charset="0"/>
              </a:rPr>
              <a:t>glazen potje</a:t>
            </a:r>
          </a:p>
        </p:txBody>
      </p:sp>
      <p:sp>
        <p:nvSpPr>
          <p:cNvPr id="27" name="Rechthoek 26">
            <a:extLst>
              <a:ext uri="{FF2B5EF4-FFF2-40B4-BE49-F238E27FC236}">
                <a16:creationId xmlns:a16="http://schemas.microsoft.com/office/drawing/2014/main" id="{03106BEE-EC92-4DB6-BF52-CEB184653EBC}"/>
              </a:ext>
            </a:extLst>
          </p:cNvPr>
          <p:cNvSpPr/>
          <p:nvPr/>
        </p:nvSpPr>
        <p:spPr>
          <a:xfrm>
            <a:off x="2126385" y="4581651"/>
            <a:ext cx="1736434" cy="37744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sz="1400" dirty="0">
                <a:solidFill>
                  <a:schemeClr val="tx1"/>
                </a:solidFill>
                <a:latin typeface="Candara" panose="020E0502030303020204" pitchFamily="34" charset="0"/>
              </a:rPr>
              <a:t>klokhuis</a:t>
            </a:r>
          </a:p>
        </p:txBody>
      </p:sp>
      <p:sp>
        <p:nvSpPr>
          <p:cNvPr id="28" name="Ovaal 27">
            <a:extLst>
              <a:ext uri="{FF2B5EF4-FFF2-40B4-BE49-F238E27FC236}">
                <a16:creationId xmlns:a16="http://schemas.microsoft.com/office/drawing/2014/main" id="{676917DC-CB66-46C6-8B40-F46D4B6CA829}"/>
              </a:ext>
            </a:extLst>
          </p:cNvPr>
          <p:cNvSpPr/>
          <p:nvPr/>
        </p:nvSpPr>
        <p:spPr>
          <a:xfrm>
            <a:off x="1218412" y="4179550"/>
            <a:ext cx="180000" cy="180000"/>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29" name="Ovaal 28">
            <a:extLst>
              <a:ext uri="{FF2B5EF4-FFF2-40B4-BE49-F238E27FC236}">
                <a16:creationId xmlns:a16="http://schemas.microsoft.com/office/drawing/2014/main" id="{C9C8B492-3734-4AA2-8D9A-0704066F526F}"/>
              </a:ext>
            </a:extLst>
          </p:cNvPr>
          <p:cNvSpPr/>
          <p:nvPr/>
        </p:nvSpPr>
        <p:spPr>
          <a:xfrm>
            <a:off x="1218412" y="5427999"/>
            <a:ext cx="180000" cy="180000"/>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30" name="Ovaal 29">
            <a:extLst>
              <a:ext uri="{FF2B5EF4-FFF2-40B4-BE49-F238E27FC236}">
                <a16:creationId xmlns:a16="http://schemas.microsoft.com/office/drawing/2014/main" id="{19176160-3F40-4CF8-9085-89BB0ED5FD96}"/>
              </a:ext>
            </a:extLst>
          </p:cNvPr>
          <p:cNvSpPr/>
          <p:nvPr/>
        </p:nvSpPr>
        <p:spPr>
          <a:xfrm>
            <a:off x="1209723" y="6676448"/>
            <a:ext cx="180000" cy="180000"/>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31" name="Ovaal 30">
            <a:extLst>
              <a:ext uri="{FF2B5EF4-FFF2-40B4-BE49-F238E27FC236}">
                <a16:creationId xmlns:a16="http://schemas.microsoft.com/office/drawing/2014/main" id="{68C3E6EE-486D-4778-93A3-EB1646A2FEC0}"/>
              </a:ext>
            </a:extLst>
          </p:cNvPr>
          <p:cNvSpPr/>
          <p:nvPr/>
        </p:nvSpPr>
        <p:spPr>
          <a:xfrm>
            <a:off x="1222437" y="7924897"/>
            <a:ext cx="180000" cy="180000"/>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32" name="Ovaal 31">
            <a:extLst>
              <a:ext uri="{FF2B5EF4-FFF2-40B4-BE49-F238E27FC236}">
                <a16:creationId xmlns:a16="http://schemas.microsoft.com/office/drawing/2014/main" id="{0965C2A3-E7C0-4A0E-946F-7DC35E28F788}"/>
              </a:ext>
            </a:extLst>
          </p:cNvPr>
          <p:cNvSpPr/>
          <p:nvPr/>
        </p:nvSpPr>
        <p:spPr>
          <a:xfrm>
            <a:off x="1209723" y="9173346"/>
            <a:ext cx="180000" cy="180000"/>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33" name="Ovaal 32">
            <a:extLst>
              <a:ext uri="{FF2B5EF4-FFF2-40B4-BE49-F238E27FC236}">
                <a16:creationId xmlns:a16="http://schemas.microsoft.com/office/drawing/2014/main" id="{7BE8F9EC-401D-453D-9385-3A8FD54FD8FA}"/>
              </a:ext>
            </a:extLst>
          </p:cNvPr>
          <p:cNvSpPr/>
          <p:nvPr/>
        </p:nvSpPr>
        <p:spPr>
          <a:xfrm>
            <a:off x="5453104" y="4179550"/>
            <a:ext cx="180000" cy="180000"/>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34" name="Ovaal 33">
            <a:extLst>
              <a:ext uri="{FF2B5EF4-FFF2-40B4-BE49-F238E27FC236}">
                <a16:creationId xmlns:a16="http://schemas.microsoft.com/office/drawing/2014/main" id="{558DC924-C03C-4FAB-BF95-89E6323021C6}"/>
              </a:ext>
            </a:extLst>
          </p:cNvPr>
          <p:cNvSpPr/>
          <p:nvPr/>
        </p:nvSpPr>
        <p:spPr>
          <a:xfrm>
            <a:off x="5453104" y="5427999"/>
            <a:ext cx="180000" cy="180000"/>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35" name="Ovaal 34">
            <a:extLst>
              <a:ext uri="{FF2B5EF4-FFF2-40B4-BE49-F238E27FC236}">
                <a16:creationId xmlns:a16="http://schemas.microsoft.com/office/drawing/2014/main" id="{548917FF-B336-4BE4-B54A-2DD52104D7C2}"/>
              </a:ext>
            </a:extLst>
          </p:cNvPr>
          <p:cNvSpPr/>
          <p:nvPr/>
        </p:nvSpPr>
        <p:spPr>
          <a:xfrm>
            <a:off x="5444415" y="6676448"/>
            <a:ext cx="180000" cy="180000"/>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36" name="Ovaal 35">
            <a:extLst>
              <a:ext uri="{FF2B5EF4-FFF2-40B4-BE49-F238E27FC236}">
                <a16:creationId xmlns:a16="http://schemas.microsoft.com/office/drawing/2014/main" id="{932269B5-E24E-421B-AC85-D50B835DC420}"/>
              </a:ext>
            </a:extLst>
          </p:cNvPr>
          <p:cNvSpPr/>
          <p:nvPr/>
        </p:nvSpPr>
        <p:spPr>
          <a:xfrm>
            <a:off x="5457129" y="7924897"/>
            <a:ext cx="180000" cy="180000"/>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37" name="Ovaal 36">
            <a:extLst>
              <a:ext uri="{FF2B5EF4-FFF2-40B4-BE49-F238E27FC236}">
                <a16:creationId xmlns:a16="http://schemas.microsoft.com/office/drawing/2014/main" id="{2C2B0A4F-AAF1-4742-BF98-B123CA622C1D}"/>
              </a:ext>
            </a:extLst>
          </p:cNvPr>
          <p:cNvSpPr/>
          <p:nvPr/>
        </p:nvSpPr>
        <p:spPr>
          <a:xfrm>
            <a:off x="5444415" y="9173346"/>
            <a:ext cx="180000" cy="180000"/>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38" name="Ovaal 37">
            <a:extLst>
              <a:ext uri="{FF2B5EF4-FFF2-40B4-BE49-F238E27FC236}">
                <a16:creationId xmlns:a16="http://schemas.microsoft.com/office/drawing/2014/main" id="{B8A2D65F-A207-4930-9003-61DED8053A5D}"/>
              </a:ext>
            </a:extLst>
          </p:cNvPr>
          <p:cNvSpPr/>
          <p:nvPr/>
        </p:nvSpPr>
        <p:spPr>
          <a:xfrm>
            <a:off x="2365671" y="4135979"/>
            <a:ext cx="180000" cy="180000"/>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39" name="Ovaal 38">
            <a:extLst>
              <a:ext uri="{FF2B5EF4-FFF2-40B4-BE49-F238E27FC236}">
                <a16:creationId xmlns:a16="http://schemas.microsoft.com/office/drawing/2014/main" id="{8227B839-5398-4061-88CE-49226793A45B}"/>
              </a:ext>
            </a:extLst>
          </p:cNvPr>
          <p:cNvSpPr/>
          <p:nvPr/>
        </p:nvSpPr>
        <p:spPr>
          <a:xfrm>
            <a:off x="2351245" y="5410615"/>
            <a:ext cx="180000" cy="180000"/>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40" name="Ovaal 39">
            <a:extLst>
              <a:ext uri="{FF2B5EF4-FFF2-40B4-BE49-F238E27FC236}">
                <a16:creationId xmlns:a16="http://schemas.microsoft.com/office/drawing/2014/main" id="{9DE70EC7-EEFE-4F5F-8D7D-DC22333FAE06}"/>
              </a:ext>
            </a:extLst>
          </p:cNvPr>
          <p:cNvSpPr/>
          <p:nvPr/>
        </p:nvSpPr>
        <p:spPr>
          <a:xfrm>
            <a:off x="2356982" y="6632877"/>
            <a:ext cx="180000" cy="180000"/>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41" name="Ovaal 40">
            <a:extLst>
              <a:ext uri="{FF2B5EF4-FFF2-40B4-BE49-F238E27FC236}">
                <a16:creationId xmlns:a16="http://schemas.microsoft.com/office/drawing/2014/main" id="{042A93D0-4402-48AF-B0BF-D95DB4AFE292}"/>
              </a:ext>
            </a:extLst>
          </p:cNvPr>
          <p:cNvSpPr/>
          <p:nvPr/>
        </p:nvSpPr>
        <p:spPr>
          <a:xfrm>
            <a:off x="2356982" y="7733341"/>
            <a:ext cx="180000" cy="180000"/>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42" name="Ovaal 41">
            <a:extLst>
              <a:ext uri="{FF2B5EF4-FFF2-40B4-BE49-F238E27FC236}">
                <a16:creationId xmlns:a16="http://schemas.microsoft.com/office/drawing/2014/main" id="{14A7AA9F-D31D-4330-93A2-BFCA9432A31B}"/>
              </a:ext>
            </a:extLst>
          </p:cNvPr>
          <p:cNvSpPr/>
          <p:nvPr/>
        </p:nvSpPr>
        <p:spPr>
          <a:xfrm>
            <a:off x="2337194" y="8551558"/>
            <a:ext cx="180000" cy="180000"/>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43" name="Ovaal 42">
            <a:extLst>
              <a:ext uri="{FF2B5EF4-FFF2-40B4-BE49-F238E27FC236}">
                <a16:creationId xmlns:a16="http://schemas.microsoft.com/office/drawing/2014/main" id="{C3285BBE-6974-4E2C-8405-0436172D1D17}"/>
              </a:ext>
            </a:extLst>
          </p:cNvPr>
          <p:cNvSpPr/>
          <p:nvPr/>
        </p:nvSpPr>
        <p:spPr>
          <a:xfrm>
            <a:off x="4423764" y="4135979"/>
            <a:ext cx="180000" cy="180000"/>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44" name="Ovaal 43">
            <a:extLst>
              <a:ext uri="{FF2B5EF4-FFF2-40B4-BE49-F238E27FC236}">
                <a16:creationId xmlns:a16="http://schemas.microsoft.com/office/drawing/2014/main" id="{607815C5-A0E0-43D8-9F3E-132F19B20CA0}"/>
              </a:ext>
            </a:extLst>
          </p:cNvPr>
          <p:cNvSpPr/>
          <p:nvPr/>
        </p:nvSpPr>
        <p:spPr>
          <a:xfrm>
            <a:off x="4423764" y="5384428"/>
            <a:ext cx="180000" cy="180000"/>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45" name="Ovaal 44">
            <a:extLst>
              <a:ext uri="{FF2B5EF4-FFF2-40B4-BE49-F238E27FC236}">
                <a16:creationId xmlns:a16="http://schemas.microsoft.com/office/drawing/2014/main" id="{32AB02F5-96C7-4F2E-9207-5AA31EC7AD3B}"/>
              </a:ext>
            </a:extLst>
          </p:cNvPr>
          <p:cNvSpPr/>
          <p:nvPr/>
        </p:nvSpPr>
        <p:spPr>
          <a:xfrm>
            <a:off x="4415075" y="6632877"/>
            <a:ext cx="180000" cy="180000"/>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46" name="Ovaal 45">
            <a:extLst>
              <a:ext uri="{FF2B5EF4-FFF2-40B4-BE49-F238E27FC236}">
                <a16:creationId xmlns:a16="http://schemas.microsoft.com/office/drawing/2014/main" id="{7999EAC2-517E-44EE-8A5D-6D6D49013ECD}"/>
              </a:ext>
            </a:extLst>
          </p:cNvPr>
          <p:cNvSpPr/>
          <p:nvPr/>
        </p:nvSpPr>
        <p:spPr>
          <a:xfrm>
            <a:off x="4423764" y="7739399"/>
            <a:ext cx="180000" cy="180000"/>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47" name="Ovaal 46">
            <a:extLst>
              <a:ext uri="{FF2B5EF4-FFF2-40B4-BE49-F238E27FC236}">
                <a16:creationId xmlns:a16="http://schemas.microsoft.com/office/drawing/2014/main" id="{880C165E-2686-4034-AD6F-52879806CEA9}"/>
              </a:ext>
            </a:extLst>
          </p:cNvPr>
          <p:cNvSpPr/>
          <p:nvPr/>
        </p:nvSpPr>
        <p:spPr>
          <a:xfrm>
            <a:off x="4415075" y="8551558"/>
            <a:ext cx="180000" cy="180000"/>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pic>
        <p:nvPicPr>
          <p:cNvPr id="48" name="Afbeelding 47" descr="Afbeelding met speelgoed, klein, verschillend, tafel&#10;&#10;Automatisch gegenereerde beschrijving">
            <a:extLst>
              <a:ext uri="{FF2B5EF4-FFF2-40B4-BE49-F238E27FC236}">
                <a16:creationId xmlns:a16="http://schemas.microsoft.com/office/drawing/2014/main" id="{8A5C073C-FCCE-45F6-A949-9A4571D41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551" y="16928"/>
            <a:ext cx="1296000" cy="1296000"/>
          </a:xfrm>
          <a:prstGeom prst="rect">
            <a:avLst/>
          </a:prstGeom>
        </p:spPr>
      </p:pic>
      <p:sp>
        <p:nvSpPr>
          <p:cNvPr id="12" name="Tijdelijke aanduiding voor dianummer 11">
            <a:extLst>
              <a:ext uri="{FF2B5EF4-FFF2-40B4-BE49-F238E27FC236}">
                <a16:creationId xmlns:a16="http://schemas.microsoft.com/office/drawing/2014/main" id="{AFDA7F67-35AD-4C66-BFBE-73300057F477}"/>
              </a:ext>
            </a:extLst>
          </p:cNvPr>
          <p:cNvSpPr>
            <a:spLocks noGrp="1"/>
          </p:cNvSpPr>
          <p:nvPr>
            <p:ph type="sldNum" sz="quarter" idx="12"/>
          </p:nvPr>
        </p:nvSpPr>
        <p:spPr>
          <a:xfrm>
            <a:off x="5314950" y="9367156"/>
            <a:ext cx="1543050" cy="527403"/>
          </a:xfrm>
        </p:spPr>
        <p:txBody>
          <a:bodyPr/>
          <a:lstStyle/>
          <a:p>
            <a:fld id="{6CFAD42C-ADBC-4BDF-9EED-E53206EEABF7}" type="slidenum">
              <a:rPr lang="nl-BE" smtClean="0"/>
              <a:t>14</a:t>
            </a:fld>
            <a:endParaRPr lang="nl-BE" dirty="0"/>
          </a:p>
        </p:txBody>
      </p:sp>
    </p:spTree>
    <p:extLst>
      <p:ext uri="{BB962C8B-B14F-4D97-AF65-F5344CB8AC3E}">
        <p14:creationId xmlns:p14="http://schemas.microsoft.com/office/powerpoint/2010/main" val="3091947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29DE1BD-CF75-43BF-B66F-39C9D3D39705}"/>
              </a:ext>
            </a:extLst>
          </p:cNvPr>
          <p:cNvSpPr/>
          <p:nvPr/>
        </p:nvSpPr>
        <p:spPr>
          <a:xfrm>
            <a:off x="188260" y="16926"/>
            <a:ext cx="6669740" cy="2552237"/>
          </a:xfrm>
          <a:prstGeom prst="rect">
            <a:avLst/>
          </a:prstGeom>
        </p:spPr>
        <p:txBody>
          <a:bodyPr wrap="square">
            <a:spAutoFit/>
          </a:bodyPr>
          <a:lstStyle/>
          <a:p>
            <a:pPr algn="ctr">
              <a:lnSpc>
                <a:spcPct val="107000"/>
              </a:lnSpc>
              <a:spcAft>
                <a:spcPts val="800"/>
              </a:spcAft>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startAt="3"/>
            </a:pPr>
            <a:r>
              <a:rPr lang="nl-BE" b="1" i="1" dirty="0">
                <a:latin typeface="Calibri" panose="020F0502020204030204" pitchFamily="34" charset="0"/>
                <a:ea typeface="Calibri" panose="020F0502020204030204" pitchFamily="34" charset="0"/>
                <a:cs typeface="Times New Roman" panose="02020603050405020304" pitchFamily="18" charset="0"/>
              </a:rPr>
              <a:t>Hoek 3: constructies </a:t>
            </a:r>
            <a:endParaRPr lang="nl-BE" sz="1600" b="1" dirty="0">
              <a:latin typeface="Calibri" panose="020F0502020204030204" pitchFamily="34" charset="0"/>
              <a:ea typeface="Calibri" panose="020F0502020204030204" pitchFamily="34" charset="0"/>
              <a:cs typeface="Times New Roman" panose="02020603050405020304" pitchFamily="18" charset="0"/>
            </a:endParaRPr>
          </a:p>
          <a:p>
            <a:r>
              <a:rPr lang="nl-NL" i="1" dirty="0">
                <a:latin typeface="Calibri" panose="020F0502020204030204" pitchFamily="34" charset="0"/>
                <a:ea typeface="Calibri" panose="020F0502020204030204" pitchFamily="34" charset="0"/>
                <a:cs typeface="Times New Roman" panose="02020603050405020304" pitchFamily="18" charset="0"/>
              </a:rPr>
              <a:t>Omdat onze dozen allemaal verschillende groottes hebben </a:t>
            </a:r>
          </a:p>
          <a:p>
            <a:r>
              <a:rPr lang="nl-NL" i="1" dirty="0">
                <a:latin typeface="Calibri" panose="020F0502020204030204" pitchFamily="34" charset="0"/>
                <a:ea typeface="Calibri" panose="020F0502020204030204" pitchFamily="34" charset="0"/>
                <a:cs typeface="Times New Roman" panose="02020603050405020304" pitchFamily="18" charset="0"/>
              </a:rPr>
              <a:t>werken we voor deze opdracht met vierkante blokken.</a:t>
            </a:r>
          </a:p>
          <a:p>
            <a:r>
              <a:rPr lang="nl-NL" i="1" dirty="0">
                <a:latin typeface="Calibri" panose="020F0502020204030204" pitchFamily="34" charset="0"/>
                <a:ea typeface="Calibri" panose="020F0502020204030204" pitchFamily="34" charset="0"/>
                <a:cs typeface="Times New Roman" panose="02020603050405020304" pitchFamily="18" charset="0"/>
              </a:rPr>
              <a:t>Ik heb voor jullie verschillende blokkenbouwsels gemaakt. Het is nu aan jullie om deze zo goed mogelijk na te bouwen.</a:t>
            </a:r>
          </a:p>
          <a:p>
            <a:r>
              <a:rPr lang="nl-NL" i="1" dirty="0">
                <a:latin typeface="Calibri" panose="020F0502020204030204" pitchFamily="34" charset="0"/>
                <a:ea typeface="Calibri" panose="020F0502020204030204" pitchFamily="34" charset="0"/>
                <a:cs typeface="Times New Roman" panose="02020603050405020304" pitchFamily="18" charset="0"/>
              </a:rPr>
              <a:t>Let op! Je kan niet alle blokken op de foto zien. Op de plattegrond wel.</a:t>
            </a:r>
          </a:p>
          <a:p>
            <a:r>
              <a:rPr lang="nl-NL" i="1" dirty="0">
                <a:latin typeface="Calibri" panose="020F0502020204030204" pitchFamily="34" charset="0"/>
                <a:ea typeface="Calibri" panose="020F0502020204030204" pitchFamily="34" charset="0"/>
                <a:cs typeface="Times New Roman" panose="02020603050405020304" pitchFamily="18" charset="0"/>
              </a:rPr>
              <a:t>De laatste 3 plattegronden vullen jullie zelf in. </a:t>
            </a:r>
            <a:endParaRPr lang="nl-BE" dirty="0"/>
          </a:p>
        </p:txBody>
      </p:sp>
      <p:pic>
        <p:nvPicPr>
          <p:cNvPr id="3" name="Afbeelding 2" descr="Afbeelding met speelgoed, klein, verschillend, tafel&#10;&#10;Automatisch gegenereerde beschrijving">
            <a:extLst>
              <a:ext uri="{FF2B5EF4-FFF2-40B4-BE49-F238E27FC236}">
                <a16:creationId xmlns:a16="http://schemas.microsoft.com/office/drawing/2014/main" id="{3AF9B2EA-962B-4262-8442-3E000CE25D2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8551" y="16928"/>
            <a:ext cx="1296000" cy="1296000"/>
          </a:xfrm>
          <a:prstGeom prst="rect">
            <a:avLst/>
          </a:prstGeom>
        </p:spPr>
      </p:pic>
      <p:graphicFrame>
        <p:nvGraphicFramePr>
          <p:cNvPr id="4" name="Tabel 4">
            <a:extLst>
              <a:ext uri="{FF2B5EF4-FFF2-40B4-BE49-F238E27FC236}">
                <a16:creationId xmlns:a16="http://schemas.microsoft.com/office/drawing/2014/main" id="{C503253E-970C-448E-A4B6-38846391588E}"/>
              </a:ext>
            </a:extLst>
          </p:cNvPr>
          <p:cNvGraphicFramePr>
            <a:graphicFrameLocks noGrp="1"/>
          </p:cNvGraphicFramePr>
          <p:nvPr>
            <p:extLst>
              <p:ext uri="{D42A27DB-BD31-4B8C-83A1-F6EECF244321}">
                <p14:modId xmlns:p14="http://schemas.microsoft.com/office/powerpoint/2010/main" val="998124626"/>
              </p:ext>
            </p:extLst>
          </p:nvPr>
        </p:nvGraphicFramePr>
        <p:xfrm>
          <a:off x="80684" y="2507316"/>
          <a:ext cx="3240740" cy="7282145"/>
        </p:xfrm>
        <a:graphic>
          <a:graphicData uri="http://schemas.openxmlformats.org/drawingml/2006/table">
            <a:tbl>
              <a:tblPr firstRow="1" bandRow="1">
                <a:tableStyleId>{5940675A-B579-460E-94D1-54222C63F5DA}</a:tableStyleId>
              </a:tblPr>
              <a:tblGrid>
                <a:gridCol w="1620370">
                  <a:extLst>
                    <a:ext uri="{9D8B030D-6E8A-4147-A177-3AD203B41FA5}">
                      <a16:colId xmlns:a16="http://schemas.microsoft.com/office/drawing/2014/main" val="4065399478"/>
                    </a:ext>
                  </a:extLst>
                </a:gridCol>
                <a:gridCol w="1620370">
                  <a:extLst>
                    <a:ext uri="{9D8B030D-6E8A-4147-A177-3AD203B41FA5}">
                      <a16:colId xmlns:a16="http://schemas.microsoft.com/office/drawing/2014/main" val="2286822422"/>
                    </a:ext>
                  </a:extLst>
                </a:gridCol>
              </a:tblGrid>
              <a:tr h="1456429">
                <a:tc>
                  <a:txBody>
                    <a:bodyPr/>
                    <a:lstStyle/>
                    <a:p>
                      <a:endParaRPr lang="nl-BE" dirty="0"/>
                    </a:p>
                  </a:txBody>
                  <a:tcPr/>
                </a:tc>
                <a:tc>
                  <a:txBody>
                    <a:bodyPr/>
                    <a:lstStyle/>
                    <a:p>
                      <a:endParaRPr lang="nl-BE" dirty="0"/>
                    </a:p>
                  </a:txBody>
                  <a:tcPr/>
                </a:tc>
                <a:extLst>
                  <a:ext uri="{0D108BD9-81ED-4DB2-BD59-A6C34878D82A}">
                    <a16:rowId xmlns:a16="http://schemas.microsoft.com/office/drawing/2014/main" val="635550704"/>
                  </a:ext>
                </a:extLst>
              </a:tr>
              <a:tr h="1456429">
                <a:tc>
                  <a:txBody>
                    <a:bodyPr/>
                    <a:lstStyle/>
                    <a:p>
                      <a:endParaRPr lang="nl-BE"/>
                    </a:p>
                  </a:txBody>
                  <a:tcPr/>
                </a:tc>
                <a:tc>
                  <a:txBody>
                    <a:bodyPr/>
                    <a:lstStyle/>
                    <a:p>
                      <a:endParaRPr lang="nl-BE"/>
                    </a:p>
                  </a:txBody>
                  <a:tcPr/>
                </a:tc>
                <a:extLst>
                  <a:ext uri="{0D108BD9-81ED-4DB2-BD59-A6C34878D82A}">
                    <a16:rowId xmlns:a16="http://schemas.microsoft.com/office/drawing/2014/main" val="1626234511"/>
                  </a:ext>
                </a:extLst>
              </a:tr>
              <a:tr h="1456429">
                <a:tc>
                  <a:txBody>
                    <a:bodyPr/>
                    <a:lstStyle/>
                    <a:p>
                      <a:endParaRPr lang="nl-BE"/>
                    </a:p>
                  </a:txBody>
                  <a:tcPr/>
                </a:tc>
                <a:tc>
                  <a:txBody>
                    <a:bodyPr/>
                    <a:lstStyle/>
                    <a:p>
                      <a:endParaRPr lang="nl-BE"/>
                    </a:p>
                  </a:txBody>
                  <a:tcPr/>
                </a:tc>
                <a:extLst>
                  <a:ext uri="{0D108BD9-81ED-4DB2-BD59-A6C34878D82A}">
                    <a16:rowId xmlns:a16="http://schemas.microsoft.com/office/drawing/2014/main" val="425425831"/>
                  </a:ext>
                </a:extLst>
              </a:tr>
              <a:tr h="1456429">
                <a:tc>
                  <a:txBody>
                    <a:bodyPr/>
                    <a:lstStyle/>
                    <a:p>
                      <a:endParaRPr lang="nl-BE"/>
                    </a:p>
                  </a:txBody>
                  <a:tcPr/>
                </a:tc>
                <a:tc>
                  <a:txBody>
                    <a:bodyPr/>
                    <a:lstStyle/>
                    <a:p>
                      <a:endParaRPr lang="nl-BE"/>
                    </a:p>
                  </a:txBody>
                  <a:tcPr/>
                </a:tc>
                <a:extLst>
                  <a:ext uri="{0D108BD9-81ED-4DB2-BD59-A6C34878D82A}">
                    <a16:rowId xmlns:a16="http://schemas.microsoft.com/office/drawing/2014/main" val="91902334"/>
                  </a:ext>
                </a:extLst>
              </a:tr>
              <a:tr h="1456429">
                <a:tc>
                  <a:txBody>
                    <a:bodyPr/>
                    <a:lstStyle/>
                    <a:p>
                      <a:endParaRPr lang="nl-BE"/>
                    </a:p>
                  </a:txBody>
                  <a:tcPr/>
                </a:tc>
                <a:tc>
                  <a:txBody>
                    <a:bodyPr/>
                    <a:lstStyle/>
                    <a:p>
                      <a:endParaRPr lang="nl-BE" dirty="0"/>
                    </a:p>
                  </a:txBody>
                  <a:tcPr/>
                </a:tc>
                <a:extLst>
                  <a:ext uri="{0D108BD9-81ED-4DB2-BD59-A6C34878D82A}">
                    <a16:rowId xmlns:a16="http://schemas.microsoft.com/office/drawing/2014/main" val="903119365"/>
                  </a:ext>
                </a:extLst>
              </a:tr>
            </a:tbl>
          </a:graphicData>
        </a:graphic>
      </p:graphicFrame>
      <p:graphicFrame>
        <p:nvGraphicFramePr>
          <p:cNvPr id="6" name="Tabel 4">
            <a:extLst>
              <a:ext uri="{FF2B5EF4-FFF2-40B4-BE49-F238E27FC236}">
                <a16:creationId xmlns:a16="http://schemas.microsoft.com/office/drawing/2014/main" id="{11668E8F-2182-4D1D-A049-F1B906DA70C9}"/>
              </a:ext>
            </a:extLst>
          </p:cNvPr>
          <p:cNvGraphicFramePr>
            <a:graphicFrameLocks noGrp="1"/>
          </p:cNvGraphicFramePr>
          <p:nvPr>
            <p:extLst>
              <p:ext uri="{D42A27DB-BD31-4B8C-83A1-F6EECF244321}">
                <p14:modId xmlns:p14="http://schemas.microsoft.com/office/powerpoint/2010/main" val="2753674656"/>
              </p:ext>
            </p:extLst>
          </p:nvPr>
        </p:nvGraphicFramePr>
        <p:xfrm>
          <a:off x="3536578" y="2507315"/>
          <a:ext cx="3240740" cy="7282145"/>
        </p:xfrm>
        <a:graphic>
          <a:graphicData uri="http://schemas.openxmlformats.org/drawingml/2006/table">
            <a:tbl>
              <a:tblPr firstRow="1" bandRow="1">
                <a:tableStyleId>{5940675A-B579-460E-94D1-54222C63F5DA}</a:tableStyleId>
              </a:tblPr>
              <a:tblGrid>
                <a:gridCol w="1620370">
                  <a:extLst>
                    <a:ext uri="{9D8B030D-6E8A-4147-A177-3AD203B41FA5}">
                      <a16:colId xmlns:a16="http://schemas.microsoft.com/office/drawing/2014/main" val="4065399478"/>
                    </a:ext>
                  </a:extLst>
                </a:gridCol>
                <a:gridCol w="1620370">
                  <a:extLst>
                    <a:ext uri="{9D8B030D-6E8A-4147-A177-3AD203B41FA5}">
                      <a16:colId xmlns:a16="http://schemas.microsoft.com/office/drawing/2014/main" val="2286822422"/>
                    </a:ext>
                  </a:extLst>
                </a:gridCol>
              </a:tblGrid>
              <a:tr h="1456429">
                <a:tc>
                  <a:txBody>
                    <a:bodyPr/>
                    <a:lstStyle/>
                    <a:p>
                      <a:endParaRPr lang="nl-BE" dirty="0"/>
                    </a:p>
                  </a:txBody>
                  <a:tcPr/>
                </a:tc>
                <a:tc>
                  <a:txBody>
                    <a:bodyPr/>
                    <a:lstStyle/>
                    <a:p>
                      <a:endParaRPr lang="nl-BE"/>
                    </a:p>
                  </a:txBody>
                  <a:tcPr/>
                </a:tc>
                <a:extLst>
                  <a:ext uri="{0D108BD9-81ED-4DB2-BD59-A6C34878D82A}">
                    <a16:rowId xmlns:a16="http://schemas.microsoft.com/office/drawing/2014/main" val="635550704"/>
                  </a:ext>
                </a:extLst>
              </a:tr>
              <a:tr h="1456429">
                <a:tc>
                  <a:txBody>
                    <a:bodyPr/>
                    <a:lstStyle/>
                    <a:p>
                      <a:endParaRPr lang="nl-BE"/>
                    </a:p>
                  </a:txBody>
                  <a:tcPr/>
                </a:tc>
                <a:tc>
                  <a:txBody>
                    <a:bodyPr/>
                    <a:lstStyle/>
                    <a:p>
                      <a:endParaRPr lang="nl-BE"/>
                    </a:p>
                  </a:txBody>
                  <a:tcPr/>
                </a:tc>
                <a:extLst>
                  <a:ext uri="{0D108BD9-81ED-4DB2-BD59-A6C34878D82A}">
                    <a16:rowId xmlns:a16="http://schemas.microsoft.com/office/drawing/2014/main" val="1626234511"/>
                  </a:ext>
                </a:extLst>
              </a:tr>
              <a:tr h="1456429">
                <a:tc>
                  <a:txBody>
                    <a:bodyPr/>
                    <a:lstStyle/>
                    <a:p>
                      <a:endParaRPr lang="nl-BE"/>
                    </a:p>
                  </a:txBody>
                  <a:tcPr/>
                </a:tc>
                <a:tc>
                  <a:txBody>
                    <a:bodyPr/>
                    <a:lstStyle/>
                    <a:p>
                      <a:endParaRPr lang="nl-BE"/>
                    </a:p>
                  </a:txBody>
                  <a:tcPr/>
                </a:tc>
                <a:extLst>
                  <a:ext uri="{0D108BD9-81ED-4DB2-BD59-A6C34878D82A}">
                    <a16:rowId xmlns:a16="http://schemas.microsoft.com/office/drawing/2014/main" val="425425831"/>
                  </a:ext>
                </a:extLst>
              </a:tr>
              <a:tr h="1456429">
                <a:tc>
                  <a:txBody>
                    <a:bodyPr/>
                    <a:lstStyle/>
                    <a:p>
                      <a:endParaRPr lang="nl-BE"/>
                    </a:p>
                  </a:txBody>
                  <a:tcPr/>
                </a:tc>
                <a:tc>
                  <a:txBody>
                    <a:bodyPr/>
                    <a:lstStyle/>
                    <a:p>
                      <a:endParaRPr lang="nl-BE" dirty="0"/>
                    </a:p>
                  </a:txBody>
                  <a:tcPr/>
                </a:tc>
                <a:extLst>
                  <a:ext uri="{0D108BD9-81ED-4DB2-BD59-A6C34878D82A}">
                    <a16:rowId xmlns:a16="http://schemas.microsoft.com/office/drawing/2014/main" val="91902334"/>
                  </a:ext>
                </a:extLst>
              </a:tr>
              <a:tr h="1456429">
                <a:tc>
                  <a:txBody>
                    <a:bodyPr/>
                    <a:lstStyle/>
                    <a:p>
                      <a:endParaRPr lang="nl-BE"/>
                    </a:p>
                  </a:txBody>
                  <a:tcPr/>
                </a:tc>
                <a:tc>
                  <a:txBody>
                    <a:bodyPr/>
                    <a:lstStyle/>
                    <a:p>
                      <a:endParaRPr lang="nl-BE" dirty="0"/>
                    </a:p>
                  </a:txBody>
                  <a:tcPr/>
                </a:tc>
                <a:extLst>
                  <a:ext uri="{0D108BD9-81ED-4DB2-BD59-A6C34878D82A}">
                    <a16:rowId xmlns:a16="http://schemas.microsoft.com/office/drawing/2014/main" val="903119365"/>
                  </a:ext>
                </a:extLst>
              </a:tr>
            </a:tbl>
          </a:graphicData>
        </a:graphic>
      </p:graphicFrame>
      <p:graphicFrame>
        <p:nvGraphicFramePr>
          <p:cNvPr id="8" name="Tabel 7">
            <a:extLst>
              <a:ext uri="{FF2B5EF4-FFF2-40B4-BE49-F238E27FC236}">
                <a16:creationId xmlns:a16="http://schemas.microsoft.com/office/drawing/2014/main" id="{FF7CD460-E451-4E70-BFE9-082ADFC5221A}"/>
              </a:ext>
            </a:extLst>
          </p:cNvPr>
          <p:cNvGraphicFramePr>
            <a:graphicFrameLocks noGrp="1"/>
          </p:cNvGraphicFramePr>
          <p:nvPr>
            <p:extLst>
              <p:ext uri="{D42A27DB-BD31-4B8C-83A1-F6EECF244321}">
                <p14:modId xmlns:p14="http://schemas.microsoft.com/office/powerpoint/2010/main" val="2053670071"/>
              </p:ext>
            </p:extLst>
          </p:nvPr>
        </p:nvGraphicFramePr>
        <p:xfrm>
          <a:off x="1787294" y="2856937"/>
          <a:ext cx="1440000" cy="720000"/>
        </p:xfrm>
        <a:graphic>
          <a:graphicData uri="http://schemas.openxmlformats.org/drawingml/2006/table">
            <a:tbl>
              <a:tblPr firstRow="1" firstCol="1" bandRow="1"/>
              <a:tblGrid>
                <a:gridCol w="488822">
                  <a:extLst>
                    <a:ext uri="{9D8B030D-6E8A-4147-A177-3AD203B41FA5}">
                      <a16:colId xmlns:a16="http://schemas.microsoft.com/office/drawing/2014/main" val="3045818861"/>
                    </a:ext>
                  </a:extLst>
                </a:gridCol>
                <a:gridCol w="500838">
                  <a:extLst>
                    <a:ext uri="{9D8B030D-6E8A-4147-A177-3AD203B41FA5}">
                      <a16:colId xmlns:a16="http://schemas.microsoft.com/office/drawing/2014/main" val="4095034344"/>
                    </a:ext>
                  </a:extLst>
                </a:gridCol>
                <a:gridCol w="450340">
                  <a:extLst>
                    <a:ext uri="{9D8B030D-6E8A-4147-A177-3AD203B41FA5}">
                      <a16:colId xmlns:a16="http://schemas.microsoft.com/office/drawing/2014/main" val="1755531818"/>
                    </a:ext>
                  </a:extLst>
                </a:gridCol>
              </a:tblGrid>
              <a:tr h="360000">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3</a:t>
                      </a:r>
                      <a:endParaRPr lang="nl-BE" sz="3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4</a:t>
                      </a:r>
                      <a:endParaRPr lang="nl-BE" sz="3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a:effectLst/>
                          <a:latin typeface="Arial" panose="020B0604020202020204" pitchFamily="34" charset="0"/>
                          <a:ea typeface="Arial" panose="020B0604020202020204" pitchFamily="34" charset="0"/>
                          <a:cs typeface="Times New Roman" panose="02020603050405020304" pitchFamily="18" charset="0"/>
                        </a:rPr>
                        <a:t>5</a:t>
                      </a:r>
                      <a:endParaRPr lang="nl-BE" sz="3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9907840"/>
                  </a:ext>
                </a:extLst>
              </a:tr>
              <a:tr h="360000">
                <a:tc>
                  <a:txBody>
                    <a:bodyPr/>
                    <a:lstStyle/>
                    <a:p>
                      <a:pPr algn="ctr">
                        <a:lnSpc>
                          <a:spcPct val="115000"/>
                        </a:lnSpc>
                        <a:spcBef>
                          <a:spcPts val="1000"/>
                        </a:spcBef>
                        <a:spcAft>
                          <a:spcPts val="0"/>
                        </a:spcAft>
                      </a:pPr>
                      <a:r>
                        <a:rPr lang="nl-BE" sz="2000">
                          <a:effectLst/>
                          <a:latin typeface="Arial" panose="020B0604020202020204" pitchFamily="34" charset="0"/>
                          <a:ea typeface="Arial" panose="020B0604020202020204" pitchFamily="34" charset="0"/>
                          <a:cs typeface="Times New Roman" panose="02020603050405020304" pitchFamily="18" charset="0"/>
                        </a:rPr>
                        <a:t>2</a:t>
                      </a:r>
                      <a:endParaRPr lang="nl-BE" sz="3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1</a:t>
                      </a:r>
                      <a:endParaRPr lang="nl-BE" sz="3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0</a:t>
                      </a:r>
                      <a:endParaRPr lang="nl-BE" sz="3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9524944"/>
                  </a:ext>
                </a:extLst>
              </a:tr>
            </a:tbl>
          </a:graphicData>
        </a:graphic>
      </p:graphicFrame>
      <p:graphicFrame>
        <p:nvGraphicFramePr>
          <p:cNvPr id="9" name="Tabel 8">
            <a:extLst>
              <a:ext uri="{FF2B5EF4-FFF2-40B4-BE49-F238E27FC236}">
                <a16:creationId xmlns:a16="http://schemas.microsoft.com/office/drawing/2014/main" id="{EA17B2BE-D482-4511-A418-7DD685E6AC99}"/>
              </a:ext>
            </a:extLst>
          </p:cNvPr>
          <p:cNvGraphicFramePr>
            <a:graphicFrameLocks noGrp="1"/>
          </p:cNvGraphicFramePr>
          <p:nvPr>
            <p:extLst>
              <p:ext uri="{D42A27DB-BD31-4B8C-83A1-F6EECF244321}">
                <p14:modId xmlns:p14="http://schemas.microsoft.com/office/powerpoint/2010/main" val="3175689090"/>
              </p:ext>
            </p:extLst>
          </p:nvPr>
        </p:nvGraphicFramePr>
        <p:xfrm>
          <a:off x="1787294" y="4355319"/>
          <a:ext cx="1440000" cy="720000"/>
        </p:xfrm>
        <a:graphic>
          <a:graphicData uri="http://schemas.openxmlformats.org/drawingml/2006/table">
            <a:tbl>
              <a:tblPr firstRow="1" firstCol="1" bandRow="1"/>
              <a:tblGrid>
                <a:gridCol w="488822">
                  <a:extLst>
                    <a:ext uri="{9D8B030D-6E8A-4147-A177-3AD203B41FA5}">
                      <a16:colId xmlns:a16="http://schemas.microsoft.com/office/drawing/2014/main" val="1671874608"/>
                    </a:ext>
                  </a:extLst>
                </a:gridCol>
                <a:gridCol w="500838">
                  <a:extLst>
                    <a:ext uri="{9D8B030D-6E8A-4147-A177-3AD203B41FA5}">
                      <a16:colId xmlns:a16="http://schemas.microsoft.com/office/drawing/2014/main" val="4105829460"/>
                    </a:ext>
                  </a:extLst>
                </a:gridCol>
                <a:gridCol w="450340">
                  <a:extLst>
                    <a:ext uri="{9D8B030D-6E8A-4147-A177-3AD203B41FA5}">
                      <a16:colId xmlns:a16="http://schemas.microsoft.com/office/drawing/2014/main" val="3162430290"/>
                    </a:ext>
                  </a:extLst>
                </a:gridCol>
              </a:tblGrid>
              <a:tr h="360000">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4307922"/>
                  </a:ext>
                </a:extLst>
              </a:tr>
              <a:tr h="360000">
                <a:tc>
                  <a:txBody>
                    <a:bodyPr/>
                    <a:lstStyle/>
                    <a:p>
                      <a:pPr algn="ctr">
                        <a:lnSpc>
                          <a:spcPct val="115000"/>
                        </a:lnSpc>
                        <a:spcBef>
                          <a:spcPts val="1000"/>
                        </a:spcBef>
                        <a:spcAft>
                          <a:spcPts val="0"/>
                        </a:spcAft>
                      </a:pPr>
                      <a:r>
                        <a:rPr lang="nl-BE" sz="2000">
                          <a:effectLst/>
                          <a:latin typeface="Arial" panose="020B0604020202020204" pitchFamily="34" charset="0"/>
                          <a:ea typeface="Arial" panose="020B060402020202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a:effectLst/>
                          <a:latin typeface="Arial" panose="020B0604020202020204" pitchFamily="34" charset="0"/>
                          <a:ea typeface="Arial" panose="020B0604020202020204" pitchFamily="34"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1581927"/>
                  </a:ext>
                </a:extLst>
              </a:tr>
            </a:tbl>
          </a:graphicData>
        </a:graphic>
      </p:graphicFrame>
      <p:graphicFrame>
        <p:nvGraphicFramePr>
          <p:cNvPr id="10" name="Tabel 9">
            <a:extLst>
              <a:ext uri="{FF2B5EF4-FFF2-40B4-BE49-F238E27FC236}">
                <a16:creationId xmlns:a16="http://schemas.microsoft.com/office/drawing/2014/main" id="{BDC29EBD-6221-4CE1-A0C9-538D3E6BBB89}"/>
              </a:ext>
            </a:extLst>
          </p:cNvPr>
          <p:cNvGraphicFramePr>
            <a:graphicFrameLocks noGrp="1"/>
          </p:cNvGraphicFramePr>
          <p:nvPr>
            <p:extLst>
              <p:ext uri="{D42A27DB-BD31-4B8C-83A1-F6EECF244321}">
                <p14:modId xmlns:p14="http://schemas.microsoft.com/office/powerpoint/2010/main" val="3601291458"/>
              </p:ext>
            </p:extLst>
          </p:nvPr>
        </p:nvGraphicFramePr>
        <p:xfrm>
          <a:off x="1787294" y="5788388"/>
          <a:ext cx="1440000" cy="720000"/>
        </p:xfrm>
        <a:graphic>
          <a:graphicData uri="http://schemas.openxmlformats.org/drawingml/2006/table">
            <a:tbl>
              <a:tblPr firstRow="1" firstCol="1" bandRow="1"/>
              <a:tblGrid>
                <a:gridCol w="488830">
                  <a:extLst>
                    <a:ext uri="{9D8B030D-6E8A-4147-A177-3AD203B41FA5}">
                      <a16:colId xmlns:a16="http://schemas.microsoft.com/office/drawing/2014/main" val="3962602818"/>
                    </a:ext>
                  </a:extLst>
                </a:gridCol>
                <a:gridCol w="500839">
                  <a:extLst>
                    <a:ext uri="{9D8B030D-6E8A-4147-A177-3AD203B41FA5}">
                      <a16:colId xmlns:a16="http://schemas.microsoft.com/office/drawing/2014/main" val="230986332"/>
                    </a:ext>
                  </a:extLst>
                </a:gridCol>
                <a:gridCol w="450331">
                  <a:extLst>
                    <a:ext uri="{9D8B030D-6E8A-4147-A177-3AD203B41FA5}">
                      <a16:colId xmlns:a16="http://schemas.microsoft.com/office/drawing/2014/main" val="1830814125"/>
                    </a:ext>
                  </a:extLst>
                </a:gridCol>
              </a:tblGrid>
              <a:tr h="360000">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8516828"/>
                  </a:ext>
                </a:extLst>
              </a:tr>
              <a:tr h="360000">
                <a:tc>
                  <a:txBody>
                    <a:bodyPr/>
                    <a:lstStyle/>
                    <a:p>
                      <a:pPr algn="ctr">
                        <a:lnSpc>
                          <a:spcPct val="115000"/>
                        </a:lnSpc>
                        <a:spcBef>
                          <a:spcPts val="1000"/>
                        </a:spcBef>
                        <a:spcAft>
                          <a:spcPts val="0"/>
                        </a:spcAft>
                      </a:pPr>
                      <a:r>
                        <a:rPr lang="nl-BE" sz="2000">
                          <a:effectLst/>
                          <a:latin typeface="Arial" panose="020B0604020202020204" pitchFamily="34" charset="0"/>
                          <a:ea typeface="Arial" panose="020B060402020202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a:effectLst/>
                          <a:latin typeface="Arial" panose="020B0604020202020204" pitchFamily="34" charset="0"/>
                          <a:ea typeface="Arial" panose="020B060402020202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5192089"/>
                  </a:ext>
                </a:extLst>
              </a:tr>
            </a:tbl>
          </a:graphicData>
        </a:graphic>
      </p:graphicFrame>
      <p:graphicFrame>
        <p:nvGraphicFramePr>
          <p:cNvPr id="11" name="Tabel 10">
            <a:extLst>
              <a:ext uri="{FF2B5EF4-FFF2-40B4-BE49-F238E27FC236}">
                <a16:creationId xmlns:a16="http://schemas.microsoft.com/office/drawing/2014/main" id="{78D42C7C-A37E-446C-BC36-C5379742F42F}"/>
              </a:ext>
            </a:extLst>
          </p:cNvPr>
          <p:cNvGraphicFramePr>
            <a:graphicFrameLocks noGrp="1"/>
          </p:cNvGraphicFramePr>
          <p:nvPr>
            <p:extLst>
              <p:ext uri="{D42A27DB-BD31-4B8C-83A1-F6EECF244321}">
                <p14:modId xmlns:p14="http://schemas.microsoft.com/office/powerpoint/2010/main" val="1823879437"/>
              </p:ext>
            </p:extLst>
          </p:nvPr>
        </p:nvGraphicFramePr>
        <p:xfrm>
          <a:off x="1787294" y="7221457"/>
          <a:ext cx="1440000" cy="720000"/>
        </p:xfrm>
        <a:graphic>
          <a:graphicData uri="http://schemas.openxmlformats.org/drawingml/2006/table">
            <a:tbl>
              <a:tblPr firstRow="1" firstCol="1" bandRow="1"/>
              <a:tblGrid>
                <a:gridCol w="488830">
                  <a:extLst>
                    <a:ext uri="{9D8B030D-6E8A-4147-A177-3AD203B41FA5}">
                      <a16:colId xmlns:a16="http://schemas.microsoft.com/office/drawing/2014/main" val="1596612729"/>
                    </a:ext>
                  </a:extLst>
                </a:gridCol>
                <a:gridCol w="500839">
                  <a:extLst>
                    <a:ext uri="{9D8B030D-6E8A-4147-A177-3AD203B41FA5}">
                      <a16:colId xmlns:a16="http://schemas.microsoft.com/office/drawing/2014/main" val="1651106511"/>
                    </a:ext>
                  </a:extLst>
                </a:gridCol>
                <a:gridCol w="450331">
                  <a:extLst>
                    <a:ext uri="{9D8B030D-6E8A-4147-A177-3AD203B41FA5}">
                      <a16:colId xmlns:a16="http://schemas.microsoft.com/office/drawing/2014/main" val="298415584"/>
                    </a:ext>
                  </a:extLst>
                </a:gridCol>
              </a:tblGrid>
              <a:tr h="360000">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a:effectLst/>
                          <a:latin typeface="Arial" panose="020B0604020202020204" pitchFamily="34" charset="0"/>
                          <a:ea typeface="Arial" panose="020B060402020202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4385166"/>
                  </a:ext>
                </a:extLst>
              </a:tr>
              <a:tr h="360000">
                <a:tc>
                  <a:txBody>
                    <a:bodyPr/>
                    <a:lstStyle/>
                    <a:p>
                      <a:pPr algn="ctr">
                        <a:lnSpc>
                          <a:spcPct val="115000"/>
                        </a:lnSpc>
                        <a:spcBef>
                          <a:spcPts val="1000"/>
                        </a:spcBef>
                        <a:spcAft>
                          <a:spcPts val="0"/>
                        </a:spcAft>
                      </a:pPr>
                      <a:r>
                        <a:rPr lang="nl-BE" sz="2000">
                          <a:effectLst/>
                          <a:latin typeface="Arial" panose="020B0604020202020204" pitchFamily="34" charset="0"/>
                          <a:ea typeface="Arial" panose="020B060402020202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a:effectLst/>
                          <a:latin typeface="Arial" panose="020B0604020202020204" pitchFamily="34" charset="0"/>
                          <a:ea typeface="Arial" panose="020B060402020202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1537572"/>
                  </a:ext>
                </a:extLst>
              </a:tr>
            </a:tbl>
          </a:graphicData>
        </a:graphic>
      </p:graphicFrame>
      <p:pic>
        <p:nvPicPr>
          <p:cNvPr id="12" name="Afbeelding 11">
            <a:extLst>
              <a:ext uri="{FF2B5EF4-FFF2-40B4-BE49-F238E27FC236}">
                <a16:creationId xmlns:a16="http://schemas.microsoft.com/office/drawing/2014/main" id="{9450A617-8B1E-40C3-BC85-DEAFB2DB700E}"/>
              </a:ext>
            </a:extLst>
          </p:cNvPr>
          <p:cNvPicPr/>
          <p:nvPr/>
        </p:nvPicPr>
        <p:blipFill>
          <a:blip r:embed="rId3" cstate="print"/>
          <a:srcRect l="16857" r="13190" b="8780"/>
          <a:stretch>
            <a:fillRect/>
          </a:stretch>
        </p:blipFill>
        <p:spPr bwMode="auto">
          <a:xfrm>
            <a:off x="179787" y="2613831"/>
            <a:ext cx="1440000" cy="1260000"/>
          </a:xfrm>
          <a:prstGeom prst="rect">
            <a:avLst/>
          </a:prstGeom>
          <a:noFill/>
          <a:ln w="9525">
            <a:noFill/>
            <a:miter lim="800000"/>
            <a:headEnd/>
            <a:tailEnd/>
          </a:ln>
        </p:spPr>
      </p:pic>
      <p:pic>
        <p:nvPicPr>
          <p:cNvPr id="13" name="Afbeelding 12">
            <a:extLst>
              <a:ext uri="{FF2B5EF4-FFF2-40B4-BE49-F238E27FC236}">
                <a16:creationId xmlns:a16="http://schemas.microsoft.com/office/drawing/2014/main" id="{EB54C00E-879C-41F2-AB2F-4E03F510C3C7}"/>
              </a:ext>
            </a:extLst>
          </p:cNvPr>
          <p:cNvPicPr/>
          <p:nvPr/>
        </p:nvPicPr>
        <p:blipFill>
          <a:blip r:embed="rId4" cstate="print"/>
          <a:srcRect l="12066" r="5289" b="11643"/>
          <a:stretch>
            <a:fillRect/>
          </a:stretch>
        </p:blipFill>
        <p:spPr bwMode="auto">
          <a:xfrm>
            <a:off x="179787" y="4071872"/>
            <a:ext cx="1440000" cy="1260000"/>
          </a:xfrm>
          <a:prstGeom prst="rect">
            <a:avLst/>
          </a:prstGeom>
          <a:noFill/>
          <a:ln w="9525">
            <a:noFill/>
            <a:miter lim="800000"/>
            <a:headEnd/>
            <a:tailEnd/>
          </a:ln>
        </p:spPr>
      </p:pic>
      <p:pic>
        <p:nvPicPr>
          <p:cNvPr id="14" name="Afbeelding 13">
            <a:extLst>
              <a:ext uri="{FF2B5EF4-FFF2-40B4-BE49-F238E27FC236}">
                <a16:creationId xmlns:a16="http://schemas.microsoft.com/office/drawing/2014/main" id="{0E327ED8-EFE5-47D4-B18D-99B76C2459EF}"/>
              </a:ext>
            </a:extLst>
          </p:cNvPr>
          <p:cNvPicPr/>
          <p:nvPr/>
        </p:nvPicPr>
        <p:blipFill>
          <a:blip r:embed="rId5" cstate="print"/>
          <a:srcRect l="13883" r="13519" b="11203"/>
          <a:stretch>
            <a:fillRect/>
          </a:stretch>
        </p:blipFill>
        <p:spPr bwMode="auto">
          <a:xfrm>
            <a:off x="161364" y="5529913"/>
            <a:ext cx="1440000" cy="1260000"/>
          </a:xfrm>
          <a:prstGeom prst="rect">
            <a:avLst/>
          </a:prstGeom>
          <a:noFill/>
          <a:ln w="9525">
            <a:noFill/>
            <a:miter lim="800000"/>
            <a:headEnd/>
            <a:tailEnd/>
          </a:ln>
        </p:spPr>
      </p:pic>
      <p:pic>
        <p:nvPicPr>
          <p:cNvPr id="15" name="Afbeelding 14">
            <a:extLst>
              <a:ext uri="{FF2B5EF4-FFF2-40B4-BE49-F238E27FC236}">
                <a16:creationId xmlns:a16="http://schemas.microsoft.com/office/drawing/2014/main" id="{9421E774-3F91-424A-85EE-03568E5BB4C6}"/>
              </a:ext>
            </a:extLst>
          </p:cNvPr>
          <p:cNvPicPr/>
          <p:nvPr/>
        </p:nvPicPr>
        <p:blipFill>
          <a:blip r:embed="rId6" cstate="print"/>
          <a:srcRect l="16362" r="12196" b="12304"/>
          <a:stretch>
            <a:fillRect/>
          </a:stretch>
        </p:blipFill>
        <p:spPr bwMode="auto">
          <a:xfrm>
            <a:off x="161364" y="6987954"/>
            <a:ext cx="1440000" cy="1260000"/>
          </a:xfrm>
          <a:prstGeom prst="rect">
            <a:avLst/>
          </a:prstGeom>
          <a:noFill/>
          <a:ln w="9525">
            <a:noFill/>
            <a:miter lim="800000"/>
            <a:headEnd/>
            <a:tailEnd/>
          </a:ln>
        </p:spPr>
      </p:pic>
      <p:pic>
        <p:nvPicPr>
          <p:cNvPr id="16" name="Afbeelding 15">
            <a:extLst>
              <a:ext uri="{FF2B5EF4-FFF2-40B4-BE49-F238E27FC236}">
                <a16:creationId xmlns:a16="http://schemas.microsoft.com/office/drawing/2014/main" id="{1EB8895C-3418-4089-8BF5-B933C80E095E}"/>
              </a:ext>
            </a:extLst>
          </p:cNvPr>
          <p:cNvPicPr/>
          <p:nvPr/>
        </p:nvPicPr>
        <p:blipFill>
          <a:blip r:embed="rId7" cstate="print"/>
          <a:srcRect l="14545" t="17866" b="19727"/>
          <a:stretch>
            <a:fillRect/>
          </a:stretch>
        </p:blipFill>
        <p:spPr bwMode="auto">
          <a:xfrm rot="16200000">
            <a:off x="278260" y="8361813"/>
            <a:ext cx="1260000" cy="1440000"/>
          </a:xfrm>
          <a:prstGeom prst="rect">
            <a:avLst/>
          </a:prstGeom>
          <a:noFill/>
          <a:ln w="9525">
            <a:noFill/>
            <a:miter lim="800000"/>
            <a:headEnd/>
            <a:tailEnd/>
          </a:ln>
        </p:spPr>
      </p:pic>
      <p:graphicFrame>
        <p:nvGraphicFramePr>
          <p:cNvPr id="18" name="Tabel 17">
            <a:extLst>
              <a:ext uri="{FF2B5EF4-FFF2-40B4-BE49-F238E27FC236}">
                <a16:creationId xmlns:a16="http://schemas.microsoft.com/office/drawing/2014/main" id="{888B7A55-D831-4620-838D-7031F76CC677}"/>
              </a:ext>
            </a:extLst>
          </p:cNvPr>
          <p:cNvGraphicFramePr>
            <a:graphicFrameLocks noGrp="1"/>
          </p:cNvGraphicFramePr>
          <p:nvPr>
            <p:extLst>
              <p:ext uri="{D42A27DB-BD31-4B8C-83A1-F6EECF244321}">
                <p14:modId xmlns:p14="http://schemas.microsoft.com/office/powerpoint/2010/main" val="1573344138"/>
              </p:ext>
            </p:extLst>
          </p:nvPr>
        </p:nvGraphicFramePr>
        <p:xfrm>
          <a:off x="1787294" y="8595813"/>
          <a:ext cx="1440001" cy="972000"/>
        </p:xfrm>
        <a:graphic>
          <a:graphicData uri="http://schemas.openxmlformats.org/drawingml/2006/table">
            <a:tbl>
              <a:tblPr firstRow="1" firstCol="1" bandRow="1"/>
              <a:tblGrid>
                <a:gridCol w="467228">
                  <a:extLst>
                    <a:ext uri="{9D8B030D-6E8A-4147-A177-3AD203B41FA5}">
                      <a16:colId xmlns:a16="http://schemas.microsoft.com/office/drawing/2014/main" val="1148096125"/>
                    </a:ext>
                  </a:extLst>
                </a:gridCol>
                <a:gridCol w="486672">
                  <a:extLst>
                    <a:ext uri="{9D8B030D-6E8A-4147-A177-3AD203B41FA5}">
                      <a16:colId xmlns:a16="http://schemas.microsoft.com/office/drawing/2014/main" val="4121647996"/>
                    </a:ext>
                  </a:extLst>
                </a:gridCol>
                <a:gridCol w="486101">
                  <a:extLst>
                    <a:ext uri="{9D8B030D-6E8A-4147-A177-3AD203B41FA5}">
                      <a16:colId xmlns:a16="http://schemas.microsoft.com/office/drawing/2014/main" val="2316400729"/>
                    </a:ext>
                  </a:extLst>
                </a:gridCol>
              </a:tblGrid>
              <a:tr h="324000">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a:effectLst/>
                          <a:latin typeface="Arial" panose="020B0604020202020204" pitchFamily="34" charset="0"/>
                          <a:ea typeface="Arial" panose="020B060402020202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0371319"/>
                  </a:ext>
                </a:extLst>
              </a:tr>
              <a:tr h="324000">
                <a:tc>
                  <a:txBody>
                    <a:bodyPr/>
                    <a:lstStyle/>
                    <a:p>
                      <a:pPr algn="ctr">
                        <a:lnSpc>
                          <a:spcPct val="115000"/>
                        </a:lnSpc>
                        <a:spcBef>
                          <a:spcPts val="1000"/>
                        </a:spcBef>
                        <a:spcAft>
                          <a:spcPts val="0"/>
                        </a:spcAft>
                      </a:pPr>
                      <a:r>
                        <a:rPr lang="nl-BE" sz="2000">
                          <a:effectLst/>
                          <a:latin typeface="Arial" panose="020B0604020202020204" pitchFamily="34" charset="0"/>
                          <a:ea typeface="Arial" panose="020B060402020202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9778268"/>
                  </a:ext>
                </a:extLst>
              </a:tr>
              <a:tr h="324000">
                <a:tc>
                  <a:txBody>
                    <a:bodyPr/>
                    <a:lstStyle/>
                    <a:p>
                      <a:pPr algn="ctr">
                        <a:lnSpc>
                          <a:spcPct val="115000"/>
                        </a:lnSpc>
                        <a:spcBef>
                          <a:spcPts val="1000"/>
                        </a:spcBef>
                        <a:spcAft>
                          <a:spcPts val="0"/>
                        </a:spcAft>
                      </a:pPr>
                      <a:r>
                        <a:rPr lang="nl-BE" sz="2000">
                          <a:effectLst/>
                          <a:latin typeface="Arial" panose="020B0604020202020204" pitchFamily="34" charset="0"/>
                          <a:ea typeface="Arial" panose="020B060402020202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a:effectLst/>
                          <a:latin typeface="Arial" panose="020B0604020202020204" pitchFamily="34" charset="0"/>
                          <a:ea typeface="Arial" panose="020B060402020202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2580389"/>
                  </a:ext>
                </a:extLst>
              </a:tr>
            </a:tbl>
          </a:graphicData>
        </a:graphic>
      </p:graphicFrame>
      <p:pic>
        <p:nvPicPr>
          <p:cNvPr id="20" name="Afbeelding 19">
            <a:extLst>
              <a:ext uri="{FF2B5EF4-FFF2-40B4-BE49-F238E27FC236}">
                <a16:creationId xmlns:a16="http://schemas.microsoft.com/office/drawing/2014/main" id="{0D970BC1-D40A-48F1-AD70-1C363A0C7221}"/>
              </a:ext>
            </a:extLst>
          </p:cNvPr>
          <p:cNvPicPr/>
          <p:nvPr/>
        </p:nvPicPr>
        <p:blipFill>
          <a:blip r:embed="rId8" cstate="print"/>
          <a:srcRect l="21157" t="3524" r="26281" b="12555"/>
          <a:stretch>
            <a:fillRect/>
          </a:stretch>
        </p:blipFill>
        <p:spPr bwMode="auto">
          <a:xfrm>
            <a:off x="3630707" y="2600384"/>
            <a:ext cx="1440000" cy="1260000"/>
          </a:xfrm>
          <a:prstGeom prst="rect">
            <a:avLst/>
          </a:prstGeom>
          <a:ln>
            <a:noFill/>
          </a:ln>
          <a:effectLst>
            <a:outerShdw sx="1000" sy="1000" algn="tl" rotWithShape="0">
              <a:srgbClr val="333333"/>
            </a:outerShdw>
          </a:effectLst>
        </p:spPr>
      </p:pic>
      <p:pic>
        <p:nvPicPr>
          <p:cNvPr id="21" name="Afbeelding 20">
            <a:extLst>
              <a:ext uri="{FF2B5EF4-FFF2-40B4-BE49-F238E27FC236}">
                <a16:creationId xmlns:a16="http://schemas.microsoft.com/office/drawing/2014/main" id="{C5FD72C0-3A89-4756-9250-208C7BE2C38C}"/>
              </a:ext>
            </a:extLst>
          </p:cNvPr>
          <p:cNvPicPr/>
          <p:nvPr/>
        </p:nvPicPr>
        <p:blipFill>
          <a:blip r:embed="rId9" cstate="print"/>
          <a:srcRect l="11244" t="8814" r="19635" b="11423"/>
          <a:stretch>
            <a:fillRect/>
          </a:stretch>
        </p:blipFill>
        <p:spPr bwMode="auto">
          <a:xfrm>
            <a:off x="3630707" y="4071872"/>
            <a:ext cx="1440000" cy="1260000"/>
          </a:xfrm>
          <a:prstGeom prst="rect">
            <a:avLst/>
          </a:prstGeom>
          <a:ln>
            <a:noFill/>
          </a:ln>
          <a:effectLst>
            <a:outerShdw sx="1000" sy="1000" algn="tl" rotWithShape="0">
              <a:srgbClr val="333333"/>
            </a:outerShdw>
          </a:effectLst>
        </p:spPr>
      </p:pic>
      <p:pic>
        <p:nvPicPr>
          <p:cNvPr id="22" name="Afbeelding 21">
            <a:extLst>
              <a:ext uri="{FF2B5EF4-FFF2-40B4-BE49-F238E27FC236}">
                <a16:creationId xmlns:a16="http://schemas.microsoft.com/office/drawing/2014/main" id="{00AFA135-5FAB-4F1F-ADCC-A7AC98561161}"/>
              </a:ext>
            </a:extLst>
          </p:cNvPr>
          <p:cNvPicPr>
            <a:picLocks noChangeAspect="1"/>
          </p:cNvPicPr>
          <p:nvPr/>
        </p:nvPicPr>
        <p:blipFill rotWithShape="1">
          <a:blip r:embed="rId10"/>
          <a:srcRect l="10660" t="11292" r="10218" b="14756"/>
          <a:stretch/>
        </p:blipFill>
        <p:spPr>
          <a:xfrm>
            <a:off x="3630707" y="5543360"/>
            <a:ext cx="1440000" cy="1248801"/>
          </a:xfrm>
          <a:prstGeom prst="rect">
            <a:avLst/>
          </a:prstGeom>
        </p:spPr>
      </p:pic>
      <p:pic>
        <p:nvPicPr>
          <p:cNvPr id="24" name="Afbeelding 23">
            <a:extLst>
              <a:ext uri="{FF2B5EF4-FFF2-40B4-BE49-F238E27FC236}">
                <a16:creationId xmlns:a16="http://schemas.microsoft.com/office/drawing/2014/main" id="{B3CB6C68-9D26-4249-B088-C95B63D37530}"/>
              </a:ext>
            </a:extLst>
          </p:cNvPr>
          <p:cNvPicPr>
            <a:picLocks noChangeAspect="1"/>
          </p:cNvPicPr>
          <p:nvPr/>
        </p:nvPicPr>
        <p:blipFill rotWithShape="1">
          <a:blip r:embed="rId11"/>
          <a:srcRect l="12422" t="8474" r="9971" b="14527"/>
          <a:stretch/>
        </p:blipFill>
        <p:spPr>
          <a:xfrm>
            <a:off x="3630707" y="7003649"/>
            <a:ext cx="1440000" cy="1217059"/>
          </a:xfrm>
          <a:prstGeom prst="rect">
            <a:avLst/>
          </a:prstGeom>
        </p:spPr>
      </p:pic>
      <p:pic>
        <p:nvPicPr>
          <p:cNvPr id="25" name="Afbeelding 24">
            <a:extLst>
              <a:ext uri="{FF2B5EF4-FFF2-40B4-BE49-F238E27FC236}">
                <a16:creationId xmlns:a16="http://schemas.microsoft.com/office/drawing/2014/main" id="{F00A2C44-4D6E-4E2E-9963-C731A84509A0}"/>
              </a:ext>
            </a:extLst>
          </p:cNvPr>
          <p:cNvPicPr>
            <a:picLocks noChangeAspect="1"/>
          </p:cNvPicPr>
          <p:nvPr/>
        </p:nvPicPr>
        <p:blipFill rotWithShape="1">
          <a:blip r:embed="rId12"/>
          <a:srcRect l="10942" t="5548" r="10054" b="9946"/>
          <a:stretch/>
        </p:blipFill>
        <p:spPr>
          <a:xfrm>
            <a:off x="3747462" y="8383502"/>
            <a:ext cx="1224000" cy="1369328"/>
          </a:xfrm>
          <a:prstGeom prst="rect">
            <a:avLst/>
          </a:prstGeom>
        </p:spPr>
      </p:pic>
      <p:graphicFrame>
        <p:nvGraphicFramePr>
          <p:cNvPr id="26" name="Tabel 25">
            <a:extLst>
              <a:ext uri="{FF2B5EF4-FFF2-40B4-BE49-F238E27FC236}">
                <a16:creationId xmlns:a16="http://schemas.microsoft.com/office/drawing/2014/main" id="{49680543-81F7-487F-BC17-49DEB4ACAB10}"/>
              </a:ext>
            </a:extLst>
          </p:cNvPr>
          <p:cNvGraphicFramePr>
            <a:graphicFrameLocks noGrp="1"/>
          </p:cNvGraphicFramePr>
          <p:nvPr>
            <p:extLst>
              <p:ext uri="{D42A27DB-BD31-4B8C-83A1-F6EECF244321}">
                <p14:modId xmlns:p14="http://schemas.microsoft.com/office/powerpoint/2010/main" val="1140267650"/>
              </p:ext>
            </p:extLst>
          </p:nvPr>
        </p:nvGraphicFramePr>
        <p:xfrm>
          <a:off x="5238212" y="2757831"/>
          <a:ext cx="1440001" cy="972000"/>
        </p:xfrm>
        <a:graphic>
          <a:graphicData uri="http://schemas.openxmlformats.org/drawingml/2006/table">
            <a:tbl>
              <a:tblPr firstRow="1" firstCol="1" bandRow="1"/>
              <a:tblGrid>
                <a:gridCol w="467228">
                  <a:extLst>
                    <a:ext uri="{9D8B030D-6E8A-4147-A177-3AD203B41FA5}">
                      <a16:colId xmlns:a16="http://schemas.microsoft.com/office/drawing/2014/main" val="1148096125"/>
                    </a:ext>
                  </a:extLst>
                </a:gridCol>
                <a:gridCol w="486672">
                  <a:extLst>
                    <a:ext uri="{9D8B030D-6E8A-4147-A177-3AD203B41FA5}">
                      <a16:colId xmlns:a16="http://schemas.microsoft.com/office/drawing/2014/main" val="4121647996"/>
                    </a:ext>
                  </a:extLst>
                </a:gridCol>
                <a:gridCol w="486101">
                  <a:extLst>
                    <a:ext uri="{9D8B030D-6E8A-4147-A177-3AD203B41FA5}">
                      <a16:colId xmlns:a16="http://schemas.microsoft.com/office/drawing/2014/main" val="2316400729"/>
                    </a:ext>
                  </a:extLst>
                </a:gridCol>
              </a:tblGrid>
              <a:tr h="324000">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0371319"/>
                  </a:ext>
                </a:extLst>
              </a:tr>
              <a:tr h="324000">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9778268"/>
                  </a:ext>
                </a:extLst>
              </a:tr>
              <a:tr h="324000">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2580389"/>
                  </a:ext>
                </a:extLst>
              </a:tr>
            </a:tbl>
          </a:graphicData>
        </a:graphic>
      </p:graphicFrame>
      <p:graphicFrame>
        <p:nvGraphicFramePr>
          <p:cNvPr id="27" name="Tabel 26">
            <a:extLst>
              <a:ext uri="{FF2B5EF4-FFF2-40B4-BE49-F238E27FC236}">
                <a16:creationId xmlns:a16="http://schemas.microsoft.com/office/drawing/2014/main" id="{D68E1AF8-0B16-47F1-9921-A805C56D6479}"/>
              </a:ext>
            </a:extLst>
          </p:cNvPr>
          <p:cNvGraphicFramePr>
            <a:graphicFrameLocks noGrp="1"/>
          </p:cNvGraphicFramePr>
          <p:nvPr>
            <p:extLst>
              <p:ext uri="{D42A27DB-BD31-4B8C-83A1-F6EECF244321}">
                <p14:modId xmlns:p14="http://schemas.microsoft.com/office/powerpoint/2010/main" val="1899825843"/>
              </p:ext>
            </p:extLst>
          </p:nvPr>
        </p:nvGraphicFramePr>
        <p:xfrm>
          <a:off x="5238212" y="4215872"/>
          <a:ext cx="1440001" cy="972000"/>
        </p:xfrm>
        <a:graphic>
          <a:graphicData uri="http://schemas.openxmlformats.org/drawingml/2006/table">
            <a:tbl>
              <a:tblPr firstRow="1" firstCol="1" bandRow="1"/>
              <a:tblGrid>
                <a:gridCol w="467228">
                  <a:extLst>
                    <a:ext uri="{9D8B030D-6E8A-4147-A177-3AD203B41FA5}">
                      <a16:colId xmlns:a16="http://schemas.microsoft.com/office/drawing/2014/main" val="1148096125"/>
                    </a:ext>
                  </a:extLst>
                </a:gridCol>
                <a:gridCol w="486672">
                  <a:extLst>
                    <a:ext uri="{9D8B030D-6E8A-4147-A177-3AD203B41FA5}">
                      <a16:colId xmlns:a16="http://schemas.microsoft.com/office/drawing/2014/main" val="4121647996"/>
                    </a:ext>
                  </a:extLst>
                </a:gridCol>
                <a:gridCol w="486101">
                  <a:extLst>
                    <a:ext uri="{9D8B030D-6E8A-4147-A177-3AD203B41FA5}">
                      <a16:colId xmlns:a16="http://schemas.microsoft.com/office/drawing/2014/main" val="2316400729"/>
                    </a:ext>
                  </a:extLst>
                </a:gridCol>
              </a:tblGrid>
              <a:tr h="324000">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0371319"/>
                  </a:ext>
                </a:extLst>
              </a:tr>
              <a:tr h="324000">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9778268"/>
                  </a:ext>
                </a:extLst>
              </a:tr>
              <a:tr h="324000">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r>
                        <a:rPr lang="nl-BE" sz="2000" dirty="0">
                          <a:effectLst/>
                          <a:latin typeface="Arial" panose="020B0604020202020204" pitchFamily="34" charset="0"/>
                          <a:ea typeface="Arial" panose="020B060402020202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2580389"/>
                  </a:ext>
                </a:extLst>
              </a:tr>
            </a:tbl>
          </a:graphicData>
        </a:graphic>
      </p:graphicFrame>
      <p:graphicFrame>
        <p:nvGraphicFramePr>
          <p:cNvPr id="28" name="Tabel 27">
            <a:extLst>
              <a:ext uri="{FF2B5EF4-FFF2-40B4-BE49-F238E27FC236}">
                <a16:creationId xmlns:a16="http://schemas.microsoft.com/office/drawing/2014/main" id="{FF6456FF-C8CE-4004-BB32-66B0D7EFAA78}"/>
              </a:ext>
            </a:extLst>
          </p:cNvPr>
          <p:cNvGraphicFramePr>
            <a:graphicFrameLocks noGrp="1"/>
          </p:cNvGraphicFramePr>
          <p:nvPr>
            <p:extLst>
              <p:ext uri="{D42A27DB-BD31-4B8C-83A1-F6EECF244321}">
                <p14:modId xmlns:p14="http://schemas.microsoft.com/office/powerpoint/2010/main" val="3700549316"/>
              </p:ext>
            </p:extLst>
          </p:nvPr>
        </p:nvGraphicFramePr>
        <p:xfrm>
          <a:off x="5238211" y="5662387"/>
          <a:ext cx="1440001" cy="972000"/>
        </p:xfrm>
        <a:graphic>
          <a:graphicData uri="http://schemas.openxmlformats.org/drawingml/2006/table">
            <a:tbl>
              <a:tblPr firstRow="1" firstCol="1" bandRow="1"/>
              <a:tblGrid>
                <a:gridCol w="467228">
                  <a:extLst>
                    <a:ext uri="{9D8B030D-6E8A-4147-A177-3AD203B41FA5}">
                      <a16:colId xmlns:a16="http://schemas.microsoft.com/office/drawing/2014/main" val="1148096125"/>
                    </a:ext>
                  </a:extLst>
                </a:gridCol>
                <a:gridCol w="486672">
                  <a:extLst>
                    <a:ext uri="{9D8B030D-6E8A-4147-A177-3AD203B41FA5}">
                      <a16:colId xmlns:a16="http://schemas.microsoft.com/office/drawing/2014/main" val="4121647996"/>
                    </a:ext>
                  </a:extLst>
                </a:gridCol>
                <a:gridCol w="486101">
                  <a:extLst>
                    <a:ext uri="{9D8B030D-6E8A-4147-A177-3AD203B41FA5}">
                      <a16:colId xmlns:a16="http://schemas.microsoft.com/office/drawing/2014/main" val="2316400729"/>
                    </a:ext>
                  </a:extLst>
                </a:gridCol>
              </a:tblGrid>
              <a:tr h="324000">
                <a:tc>
                  <a:txBody>
                    <a:bodyPr/>
                    <a:lstStyle/>
                    <a:p>
                      <a:pPr algn="ctr">
                        <a:lnSpc>
                          <a:spcPct val="115000"/>
                        </a:lnSpc>
                        <a:spcBef>
                          <a:spcPts val="1000"/>
                        </a:spcBef>
                        <a:spcAft>
                          <a:spcPts val="0"/>
                        </a:spcAft>
                      </a:pPr>
                      <a:endParaRPr lang="nl-BE"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endParaRPr lang="nl-BE"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endParaRPr lang="nl-BE"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0371319"/>
                  </a:ext>
                </a:extLst>
              </a:tr>
              <a:tr h="324000">
                <a:tc>
                  <a:txBody>
                    <a:bodyPr/>
                    <a:lstStyle/>
                    <a:p>
                      <a:pPr algn="ctr">
                        <a:lnSpc>
                          <a:spcPct val="115000"/>
                        </a:lnSpc>
                        <a:spcBef>
                          <a:spcPts val="1000"/>
                        </a:spcBef>
                        <a:spcAft>
                          <a:spcPts val="0"/>
                        </a:spcAft>
                      </a:pPr>
                      <a:endParaRPr lang="nl-BE"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endParaRPr lang="nl-BE"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endParaRPr lang="nl-BE"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9778268"/>
                  </a:ext>
                </a:extLst>
              </a:tr>
              <a:tr h="324000">
                <a:tc>
                  <a:txBody>
                    <a:bodyPr/>
                    <a:lstStyle/>
                    <a:p>
                      <a:pPr algn="ctr">
                        <a:lnSpc>
                          <a:spcPct val="115000"/>
                        </a:lnSpc>
                        <a:spcBef>
                          <a:spcPts val="1000"/>
                        </a:spcBef>
                        <a:spcAft>
                          <a:spcPts val="0"/>
                        </a:spcAft>
                      </a:pPr>
                      <a:endParaRPr lang="nl-BE"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endParaRPr lang="nl-BE"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endParaRPr lang="nl-BE"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2580389"/>
                  </a:ext>
                </a:extLst>
              </a:tr>
            </a:tbl>
          </a:graphicData>
        </a:graphic>
      </p:graphicFrame>
      <p:graphicFrame>
        <p:nvGraphicFramePr>
          <p:cNvPr id="29" name="Tabel 28">
            <a:extLst>
              <a:ext uri="{FF2B5EF4-FFF2-40B4-BE49-F238E27FC236}">
                <a16:creationId xmlns:a16="http://schemas.microsoft.com/office/drawing/2014/main" id="{61B96921-3369-4F5E-AB6D-05FF1D5014CD}"/>
              </a:ext>
            </a:extLst>
          </p:cNvPr>
          <p:cNvGraphicFramePr>
            <a:graphicFrameLocks noGrp="1"/>
          </p:cNvGraphicFramePr>
          <p:nvPr>
            <p:extLst>
              <p:ext uri="{D42A27DB-BD31-4B8C-83A1-F6EECF244321}">
                <p14:modId xmlns:p14="http://schemas.microsoft.com/office/powerpoint/2010/main" val="294784013"/>
              </p:ext>
            </p:extLst>
          </p:nvPr>
        </p:nvGraphicFramePr>
        <p:xfrm>
          <a:off x="5256636" y="7252178"/>
          <a:ext cx="1440000" cy="720000"/>
        </p:xfrm>
        <a:graphic>
          <a:graphicData uri="http://schemas.openxmlformats.org/drawingml/2006/table">
            <a:tbl>
              <a:tblPr firstRow="1" firstCol="1" bandRow="1"/>
              <a:tblGrid>
                <a:gridCol w="488822">
                  <a:extLst>
                    <a:ext uri="{9D8B030D-6E8A-4147-A177-3AD203B41FA5}">
                      <a16:colId xmlns:a16="http://schemas.microsoft.com/office/drawing/2014/main" val="3045818861"/>
                    </a:ext>
                  </a:extLst>
                </a:gridCol>
                <a:gridCol w="500838">
                  <a:extLst>
                    <a:ext uri="{9D8B030D-6E8A-4147-A177-3AD203B41FA5}">
                      <a16:colId xmlns:a16="http://schemas.microsoft.com/office/drawing/2014/main" val="4095034344"/>
                    </a:ext>
                  </a:extLst>
                </a:gridCol>
                <a:gridCol w="450340">
                  <a:extLst>
                    <a:ext uri="{9D8B030D-6E8A-4147-A177-3AD203B41FA5}">
                      <a16:colId xmlns:a16="http://schemas.microsoft.com/office/drawing/2014/main" val="1755531818"/>
                    </a:ext>
                  </a:extLst>
                </a:gridCol>
              </a:tblGrid>
              <a:tr h="360000">
                <a:tc>
                  <a:txBody>
                    <a:bodyPr/>
                    <a:lstStyle/>
                    <a:p>
                      <a:pPr algn="ctr">
                        <a:lnSpc>
                          <a:spcPct val="115000"/>
                        </a:lnSpc>
                        <a:spcBef>
                          <a:spcPts val="1000"/>
                        </a:spcBef>
                        <a:spcAft>
                          <a:spcPts val="0"/>
                        </a:spcAft>
                      </a:pPr>
                      <a:endParaRPr lang="nl-BE" sz="3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endParaRPr lang="nl-BE" sz="3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endParaRPr lang="nl-BE" sz="3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9907840"/>
                  </a:ext>
                </a:extLst>
              </a:tr>
              <a:tr h="360000">
                <a:tc>
                  <a:txBody>
                    <a:bodyPr/>
                    <a:lstStyle/>
                    <a:p>
                      <a:pPr algn="ctr">
                        <a:lnSpc>
                          <a:spcPct val="115000"/>
                        </a:lnSpc>
                        <a:spcBef>
                          <a:spcPts val="1000"/>
                        </a:spcBef>
                        <a:spcAft>
                          <a:spcPts val="0"/>
                        </a:spcAft>
                      </a:pPr>
                      <a:endParaRPr lang="nl-BE" sz="3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endParaRPr lang="nl-BE" sz="3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endParaRPr lang="nl-BE" sz="3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9524944"/>
                  </a:ext>
                </a:extLst>
              </a:tr>
            </a:tbl>
          </a:graphicData>
        </a:graphic>
      </p:graphicFrame>
      <p:graphicFrame>
        <p:nvGraphicFramePr>
          <p:cNvPr id="30" name="Tabel 29">
            <a:extLst>
              <a:ext uri="{FF2B5EF4-FFF2-40B4-BE49-F238E27FC236}">
                <a16:creationId xmlns:a16="http://schemas.microsoft.com/office/drawing/2014/main" id="{3FF5ED50-D352-4754-9245-7778FE5FF96D}"/>
              </a:ext>
            </a:extLst>
          </p:cNvPr>
          <p:cNvGraphicFramePr>
            <a:graphicFrameLocks noGrp="1"/>
          </p:cNvGraphicFramePr>
          <p:nvPr>
            <p:extLst>
              <p:ext uri="{D42A27DB-BD31-4B8C-83A1-F6EECF244321}">
                <p14:modId xmlns:p14="http://schemas.microsoft.com/office/powerpoint/2010/main" val="1130216368"/>
              </p:ext>
            </p:extLst>
          </p:nvPr>
        </p:nvGraphicFramePr>
        <p:xfrm>
          <a:off x="5238211" y="8721813"/>
          <a:ext cx="1440000" cy="720000"/>
        </p:xfrm>
        <a:graphic>
          <a:graphicData uri="http://schemas.openxmlformats.org/drawingml/2006/table">
            <a:tbl>
              <a:tblPr firstRow="1" firstCol="1" bandRow="1"/>
              <a:tblGrid>
                <a:gridCol w="488822">
                  <a:extLst>
                    <a:ext uri="{9D8B030D-6E8A-4147-A177-3AD203B41FA5}">
                      <a16:colId xmlns:a16="http://schemas.microsoft.com/office/drawing/2014/main" val="3045818861"/>
                    </a:ext>
                  </a:extLst>
                </a:gridCol>
                <a:gridCol w="500838">
                  <a:extLst>
                    <a:ext uri="{9D8B030D-6E8A-4147-A177-3AD203B41FA5}">
                      <a16:colId xmlns:a16="http://schemas.microsoft.com/office/drawing/2014/main" val="4095034344"/>
                    </a:ext>
                  </a:extLst>
                </a:gridCol>
                <a:gridCol w="450340">
                  <a:extLst>
                    <a:ext uri="{9D8B030D-6E8A-4147-A177-3AD203B41FA5}">
                      <a16:colId xmlns:a16="http://schemas.microsoft.com/office/drawing/2014/main" val="1755531818"/>
                    </a:ext>
                  </a:extLst>
                </a:gridCol>
              </a:tblGrid>
              <a:tr h="360000">
                <a:tc>
                  <a:txBody>
                    <a:bodyPr/>
                    <a:lstStyle/>
                    <a:p>
                      <a:pPr algn="ctr">
                        <a:lnSpc>
                          <a:spcPct val="115000"/>
                        </a:lnSpc>
                        <a:spcBef>
                          <a:spcPts val="1000"/>
                        </a:spcBef>
                        <a:spcAft>
                          <a:spcPts val="0"/>
                        </a:spcAft>
                      </a:pPr>
                      <a:endParaRPr lang="nl-BE" sz="3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endParaRPr lang="nl-BE" sz="3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endParaRPr lang="nl-BE" sz="3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9907840"/>
                  </a:ext>
                </a:extLst>
              </a:tr>
              <a:tr h="360000">
                <a:tc>
                  <a:txBody>
                    <a:bodyPr/>
                    <a:lstStyle/>
                    <a:p>
                      <a:pPr algn="ctr">
                        <a:lnSpc>
                          <a:spcPct val="115000"/>
                        </a:lnSpc>
                        <a:spcBef>
                          <a:spcPts val="1000"/>
                        </a:spcBef>
                        <a:spcAft>
                          <a:spcPts val="0"/>
                        </a:spcAft>
                      </a:pPr>
                      <a:endParaRPr lang="nl-BE" sz="3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endParaRPr lang="nl-BE" sz="3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0"/>
                        </a:spcBef>
                        <a:spcAft>
                          <a:spcPts val="0"/>
                        </a:spcAft>
                      </a:pPr>
                      <a:endParaRPr lang="nl-BE" sz="3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9524944"/>
                  </a:ext>
                </a:extLst>
              </a:tr>
            </a:tbl>
          </a:graphicData>
        </a:graphic>
      </p:graphicFrame>
      <p:sp>
        <p:nvSpPr>
          <p:cNvPr id="5" name="Tijdelijke aanduiding voor dianummer 4">
            <a:extLst>
              <a:ext uri="{FF2B5EF4-FFF2-40B4-BE49-F238E27FC236}">
                <a16:creationId xmlns:a16="http://schemas.microsoft.com/office/drawing/2014/main" id="{94E5DA15-7D06-446C-A0F5-C291E9D2A5BF}"/>
              </a:ext>
            </a:extLst>
          </p:cNvPr>
          <p:cNvSpPr>
            <a:spLocks noGrp="1"/>
          </p:cNvSpPr>
          <p:nvPr>
            <p:ph type="sldNum" sz="quarter" idx="12"/>
          </p:nvPr>
        </p:nvSpPr>
        <p:spPr>
          <a:xfrm>
            <a:off x="5300661" y="9383102"/>
            <a:ext cx="1543050" cy="527403"/>
          </a:xfrm>
        </p:spPr>
        <p:txBody>
          <a:bodyPr/>
          <a:lstStyle/>
          <a:p>
            <a:fld id="{6CFAD42C-ADBC-4BDF-9EED-E53206EEABF7}" type="slidenum">
              <a:rPr lang="nl-BE" smtClean="0"/>
              <a:t>15</a:t>
            </a:fld>
            <a:endParaRPr lang="nl-BE"/>
          </a:p>
        </p:txBody>
      </p:sp>
    </p:spTree>
    <p:extLst>
      <p:ext uri="{BB962C8B-B14F-4D97-AF65-F5344CB8AC3E}">
        <p14:creationId xmlns:p14="http://schemas.microsoft.com/office/powerpoint/2010/main" val="1627470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29DE1BD-CF75-43BF-B66F-39C9D3D39705}"/>
              </a:ext>
            </a:extLst>
          </p:cNvPr>
          <p:cNvSpPr/>
          <p:nvPr/>
        </p:nvSpPr>
        <p:spPr>
          <a:xfrm>
            <a:off x="188260" y="3479"/>
            <a:ext cx="6481481" cy="1998239"/>
          </a:xfrm>
          <a:prstGeom prst="rect">
            <a:avLst/>
          </a:prstGeom>
        </p:spPr>
        <p:txBody>
          <a:bodyPr wrap="square">
            <a:spAutoFit/>
          </a:bodyPr>
          <a:lstStyle/>
          <a:p>
            <a:pPr algn="ctr">
              <a:lnSpc>
                <a:spcPct val="107000"/>
              </a:lnSpc>
              <a:spcAft>
                <a:spcPts val="800"/>
              </a:spcAft>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startAt="4"/>
            </a:pPr>
            <a:r>
              <a:rPr lang="nl-BE" b="1" i="1" dirty="0">
                <a:latin typeface="Calibri" panose="020F0502020204030204" pitchFamily="34" charset="0"/>
                <a:ea typeface="Calibri" panose="020F0502020204030204" pitchFamily="34" charset="0"/>
                <a:cs typeface="Times New Roman" panose="02020603050405020304" pitchFamily="18" charset="0"/>
              </a:rPr>
              <a:t>Hoek 4: het proces van papier</a:t>
            </a:r>
            <a:endParaRPr lang="nl-BE" sz="1600" b="1" dirty="0">
              <a:latin typeface="Calibri" panose="020F0502020204030204" pitchFamily="34" charset="0"/>
              <a:ea typeface="Calibri" panose="020F0502020204030204" pitchFamily="34" charset="0"/>
              <a:cs typeface="Times New Roman" panose="02020603050405020304" pitchFamily="18" charset="0"/>
            </a:endParaRPr>
          </a:p>
          <a:p>
            <a:r>
              <a:rPr lang="nl-NL" i="1" dirty="0">
                <a:latin typeface="Calibri" panose="020F0502020204030204" pitchFamily="34" charset="0"/>
                <a:ea typeface="Calibri" panose="020F0502020204030204" pitchFamily="34" charset="0"/>
                <a:cs typeface="Times New Roman" panose="02020603050405020304" pitchFamily="18" charset="0"/>
              </a:rPr>
              <a:t>Leg de foto’s op de tafel in de juiste volgorde. </a:t>
            </a:r>
          </a:p>
          <a:p>
            <a:r>
              <a:rPr lang="nl-NL" i="1" dirty="0">
                <a:latin typeface="Calibri" panose="020F0502020204030204" pitchFamily="34" charset="0"/>
                <a:ea typeface="Calibri" panose="020F0502020204030204" pitchFamily="34" charset="0"/>
                <a:cs typeface="Times New Roman" panose="02020603050405020304" pitchFamily="18" charset="0"/>
              </a:rPr>
              <a:t>Klaar? Neem uit de enveloppe de correctiesleutel. </a:t>
            </a:r>
          </a:p>
          <a:p>
            <a:r>
              <a:rPr lang="nl-NL" i="1" dirty="0">
                <a:latin typeface="Calibri" panose="020F0502020204030204" pitchFamily="34" charset="0"/>
                <a:ea typeface="Calibri" panose="020F0502020204030204" pitchFamily="34" charset="0"/>
                <a:cs typeface="Times New Roman" panose="02020603050405020304" pitchFamily="18" charset="0"/>
              </a:rPr>
              <a:t>Alles juist? Zet het juiste nummer bij de juiste foto.</a:t>
            </a:r>
            <a:endParaRPr lang="nl-BE" i="1" dirty="0">
              <a:latin typeface="Calibri" panose="020F0502020204030204" pitchFamily="34" charset="0"/>
              <a:cs typeface="Times New Roman" panose="02020603050405020304" pitchFamily="18" charset="0"/>
            </a:endParaRPr>
          </a:p>
          <a:p>
            <a:r>
              <a:rPr lang="nl-NL" i="1" dirty="0">
                <a:latin typeface="Calibri" panose="020F0502020204030204" pitchFamily="34" charset="0"/>
                <a:ea typeface="Calibri" panose="020F0502020204030204" pitchFamily="34" charset="0"/>
                <a:cs typeface="Times New Roman" panose="02020603050405020304" pitchFamily="18" charset="0"/>
              </a:rPr>
              <a:t> </a:t>
            </a:r>
            <a:endParaRPr lang="nl-BE" dirty="0"/>
          </a:p>
        </p:txBody>
      </p:sp>
      <p:pic>
        <p:nvPicPr>
          <p:cNvPr id="3" name="Afbeelding 2" descr="Afbeelding met speelgoed, klein, verschillend, tafel&#10;&#10;Automatisch gegenereerde beschrijving">
            <a:extLst>
              <a:ext uri="{FF2B5EF4-FFF2-40B4-BE49-F238E27FC236}">
                <a16:creationId xmlns:a16="http://schemas.microsoft.com/office/drawing/2014/main" id="{E6B29C7D-1C1E-4AEC-924E-9BBFD4937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8551" y="16928"/>
            <a:ext cx="1296000" cy="1296000"/>
          </a:xfrm>
          <a:prstGeom prst="rect">
            <a:avLst/>
          </a:prstGeom>
        </p:spPr>
      </p:pic>
      <p:pic>
        <p:nvPicPr>
          <p:cNvPr id="4" name="Afbeelding 3">
            <a:extLst>
              <a:ext uri="{FF2B5EF4-FFF2-40B4-BE49-F238E27FC236}">
                <a16:creationId xmlns:a16="http://schemas.microsoft.com/office/drawing/2014/main" id="{02470FDA-887E-432A-8917-32BC409D0A75}"/>
              </a:ext>
            </a:extLst>
          </p:cNvPr>
          <p:cNvPicPr>
            <a:picLocks noChangeAspect="1"/>
          </p:cNvPicPr>
          <p:nvPr/>
        </p:nvPicPr>
        <p:blipFill>
          <a:blip r:embed="rId3"/>
          <a:stretch>
            <a:fillRect/>
          </a:stretch>
        </p:blipFill>
        <p:spPr>
          <a:xfrm>
            <a:off x="228600" y="4737259"/>
            <a:ext cx="2850331" cy="2570676"/>
          </a:xfrm>
          <a:prstGeom prst="rect">
            <a:avLst/>
          </a:prstGeom>
        </p:spPr>
      </p:pic>
      <p:pic>
        <p:nvPicPr>
          <p:cNvPr id="8" name="Afbeelding 7">
            <a:extLst>
              <a:ext uri="{FF2B5EF4-FFF2-40B4-BE49-F238E27FC236}">
                <a16:creationId xmlns:a16="http://schemas.microsoft.com/office/drawing/2014/main" id="{B0A390AF-C6ED-4D00-948B-052004D575F6}"/>
              </a:ext>
            </a:extLst>
          </p:cNvPr>
          <p:cNvPicPr>
            <a:picLocks noChangeAspect="1"/>
          </p:cNvPicPr>
          <p:nvPr/>
        </p:nvPicPr>
        <p:blipFill>
          <a:blip r:embed="rId4"/>
          <a:stretch>
            <a:fillRect/>
          </a:stretch>
        </p:blipFill>
        <p:spPr>
          <a:xfrm>
            <a:off x="3779071" y="4737259"/>
            <a:ext cx="2834196" cy="2581432"/>
          </a:xfrm>
          <a:prstGeom prst="rect">
            <a:avLst/>
          </a:prstGeom>
        </p:spPr>
      </p:pic>
      <p:pic>
        <p:nvPicPr>
          <p:cNvPr id="9" name="Afbeelding 8">
            <a:extLst>
              <a:ext uri="{FF2B5EF4-FFF2-40B4-BE49-F238E27FC236}">
                <a16:creationId xmlns:a16="http://schemas.microsoft.com/office/drawing/2014/main" id="{D7D602BF-792A-4926-B2DA-C10BCF1840E8}"/>
              </a:ext>
            </a:extLst>
          </p:cNvPr>
          <p:cNvPicPr>
            <a:picLocks noChangeAspect="1"/>
          </p:cNvPicPr>
          <p:nvPr/>
        </p:nvPicPr>
        <p:blipFill>
          <a:blip r:embed="rId5"/>
          <a:stretch>
            <a:fillRect/>
          </a:stretch>
        </p:blipFill>
        <p:spPr>
          <a:xfrm>
            <a:off x="3804830" y="2074341"/>
            <a:ext cx="2818063" cy="2592188"/>
          </a:xfrm>
          <a:prstGeom prst="rect">
            <a:avLst/>
          </a:prstGeom>
        </p:spPr>
      </p:pic>
      <p:pic>
        <p:nvPicPr>
          <p:cNvPr id="10" name="Afbeelding 9">
            <a:extLst>
              <a:ext uri="{FF2B5EF4-FFF2-40B4-BE49-F238E27FC236}">
                <a16:creationId xmlns:a16="http://schemas.microsoft.com/office/drawing/2014/main" id="{66422502-1E5E-4DCA-AFC8-D371F9DF81B5}"/>
              </a:ext>
            </a:extLst>
          </p:cNvPr>
          <p:cNvPicPr>
            <a:picLocks noChangeAspect="1"/>
          </p:cNvPicPr>
          <p:nvPr/>
        </p:nvPicPr>
        <p:blipFill>
          <a:blip r:embed="rId6"/>
          <a:stretch>
            <a:fillRect/>
          </a:stretch>
        </p:blipFill>
        <p:spPr>
          <a:xfrm>
            <a:off x="266246" y="7329447"/>
            <a:ext cx="2812685" cy="2258753"/>
          </a:xfrm>
          <a:prstGeom prst="rect">
            <a:avLst/>
          </a:prstGeom>
        </p:spPr>
      </p:pic>
      <p:pic>
        <p:nvPicPr>
          <p:cNvPr id="11" name="Afbeelding 10">
            <a:extLst>
              <a:ext uri="{FF2B5EF4-FFF2-40B4-BE49-F238E27FC236}">
                <a16:creationId xmlns:a16="http://schemas.microsoft.com/office/drawing/2014/main" id="{5BB78D19-98FC-4802-9623-13BB04147114}"/>
              </a:ext>
            </a:extLst>
          </p:cNvPr>
          <p:cNvPicPr>
            <a:picLocks noChangeAspect="1"/>
          </p:cNvPicPr>
          <p:nvPr/>
        </p:nvPicPr>
        <p:blipFill>
          <a:blip r:embed="rId7"/>
          <a:stretch>
            <a:fillRect/>
          </a:stretch>
        </p:blipFill>
        <p:spPr>
          <a:xfrm>
            <a:off x="255489" y="2074341"/>
            <a:ext cx="2796551" cy="2592188"/>
          </a:xfrm>
          <a:prstGeom prst="rect">
            <a:avLst/>
          </a:prstGeom>
        </p:spPr>
      </p:pic>
      <p:sp>
        <p:nvSpPr>
          <p:cNvPr id="12" name="Rechthoek 11">
            <a:extLst>
              <a:ext uri="{FF2B5EF4-FFF2-40B4-BE49-F238E27FC236}">
                <a16:creationId xmlns:a16="http://schemas.microsoft.com/office/drawing/2014/main" id="{ED213EA8-A171-40F6-9E2B-600A4B926562}"/>
              </a:ext>
            </a:extLst>
          </p:cNvPr>
          <p:cNvSpPr/>
          <p:nvPr/>
        </p:nvSpPr>
        <p:spPr>
          <a:xfrm>
            <a:off x="8260" y="2711529"/>
            <a:ext cx="360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13" name="Rechthoek 12">
            <a:extLst>
              <a:ext uri="{FF2B5EF4-FFF2-40B4-BE49-F238E27FC236}">
                <a16:creationId xmlns:a16="http://schemas.microsoft.com/office/drawing/2014/main" id="{112F240C-621B-4A31-BAA3-D78272A1AFC7}"/>
              </a:ext>
            </a:extLst>
          </p:cNvPr>
          <p:cNvSpPr/>
          <p:nvPr/>
        </p:nvSpPr>
        <p:spPr>
          <a:xfrm>
            <a:off x="8260" y="5374447"/>
            <a:ext cx="360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14" name="Rechthoek 13">
            <a:extLst>
              <a:ext uri="{FF2B5EF4-FFF2-40B4-BE49-F238E27FC236}">
                <a16:creationId xmlns:a16="http://schemas.microsoft.com/office/drawing/2014/main" id="{A42E3E75-1CA0-4645-93E5-521312F34B2C}"/>
              </a:ext>
            </a:extLst>
          </p:cNvPr>
          <p:cNvSpPr/>
          <p:nvPr/>
        </p:nvSpPr>
        <p:spPr>
          <a:xfrm>
            <a:off x="8260" y="7945123"/>
            <a:ext cx="360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15" name="Rechthoek 14">
            <a:extLst>
              <a:ext uri="{FF2B5EF4-FFF2-40B4-BE49-F238E27FC236}">
                <a16:creationId xmlns:a16="http://schemas.microsoft.com/office/drawing/2014/main" id="{0F4F1387-7521-4F8B-BA28-10D4CCCA22B8}"/>
              </a:ext>
            </a:extLst>
          </p:cNvPr>
          <p:cNvSpPr/>
          <p:nvPr/>
        </p:nvSpPr>
        <p:spPr>
          <a:xfrm>
            <a:off x="3444830" y="2711529"/>
            <a:ext cx="360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16" name="Rechthoek 15">
            <a:extLst>
              <a:ext uri="{FF2B5EF4-FFF2-40B4-BE49-F238E27FC236}">
                <a16:creationId xmlns:a16="http://schemas.microsoft.com/office/drawing/2014/main" id="{CE005C65-8DF3-43AE-86C2-08FD8FDF7FAD}"/>
              </a:ext>
            </a:extLst>
          </p:cNvPr>
          <p:cNvSpPr/>
          <p:nvPr/>
        </p:nvSpPr>
        <p:spPr>
          <a:xfrm>
            <a:off x="3444830" y="5374447"/>
            <a:ext cx="360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17" name="Rechthoek 16">
            <a:extLst>
              <a:ext uri="{FF2B5EF4-FFF2-40B4-BE49-F238E27FC236}">
                <a16:creationId xmlns:a16="http://schemas.microsoft.com/office/drawing/2014/main" id="{EF0B9542-1E5D-4799-A810-0A43BC5ACB48}"/>
              </a:ext>
            </a:extLst>
          </p:cNvPr>
          <p:cNvSpPr/>
          <p:nvPr/>
        </p:nvSpPr>
        <p:spPr>
          <a:xfrm>
            <a:off x="3444830" y="7945123"/>
            <a:ext cx="360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pic>
        <p:nvPicPr>
          <p:cNvPr id="18" name="Afbeelding 17">
            <a:extLst>
              <a:ext uri="{FF2B5EF4-FFF2-40B4-BE49-F238E27FC236}">
                <a16:creationId xmlns:a16="http://schemas.microsoft.com/office/drawing/2014/main" id="{681408F7-25E8-4B29-AB2C-1B064F697D81}"/>
              </a:ext>
            </a:extLst>
          </p:cNvPr>
          <p:cNvPicPr>
            <a:picLocks noChangeAspect="1"/>
          </p:cNvPicPr>
          <p:nvPr/>
        </p:nvPicPr>
        <p:blipFill>
          <a:blip r:embed="rId8"/>
          <a:stretch>
            <a:fillRect/>
          </a:stretch>
        </p:blipFill>
        <p:spPr>
          <a:xfrm>
            <a:off x="3804830" y="7307935"/>
            <a:ext cx="2879273" cy="2664000"/>
          </a:xfrm>
          <a:prstGeom prst="rect">
            <a:avLst/>
          </a:prstGeom>
        </p:spPr>
      </p:pic>
      <p:sp>
        <p:nvSpPr>
          <p:cNvPr id="5" name="Tijdelijke aanduiding voor dianummer 4">
            <a:extLst>
              <a:ext uri="{FF2B5EF4-FFF2-40B4-BE49-F238E27FC236}">
                <a16:creationId xmlns:a16="http://schemas.microsoft.com/office/drawing/2014/main" id="{3690B700-87BB-4E3E-B457-E91583BC5316}"/>
              </a:ext>
            </a:extLst>
          </p:cNvPr>
          <p:cNvSpPr>
            <a:spLocks noGrp="1"/>
          </p:cNvSpPr>
          <p:nvPr>
            <p:ph type="sldNum" sz="quarter" idx="12"/>
          </p:nvPr>
        </p:nvSpPr>
        <p:spPr>
          <a:xfrm>
            <a:off x="5314108" y="9369655"/>
            <a:ext cx="1543050" cy="527403"/>
          </a:xfrm>
        </p:spPr>
        <p:txBody>
          <a:bodyPr/>
          <a:lstStyle/>
          <a:p>
            <a:fld id="{6CFAD42C-ADBC-4BDF-9EED-E53206EEABF7}" type="slidenum">
              <a:rPr lang="nl-BE" smtClean="0"/>
              <a:t>16</a:t>
            </a:fld>
            <a:endParaRPr lang="nl-BE"/>
          </a:p>
        </p:txBody>
      </p:sp>
    </p:spTree>
    <p:extLst>
      <p:ext uri="{BB962C8B-B14F-4D97-AF65-F5344CB8AC3E}">
        <p14:creationId xmlns:p14="http://schemas.microsoft.com/office/powerpoint/2010/main" val="258920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29DE1BD-CF75-43BF-B66F-39C9D3D39705}"/>
              </a:ext>
            </a:extLst>
          </p:cNvPr>
          <p:cNvSpPr/>
          <p:nvPr/>
        </p:nvSpPr>
        <p:spPr>
          <a:xfrm>
            <a:off x="188260" y="232078"/>
            <a:ext cx="6656291" cy="1167243"/>
          </a:xfrm>
          <a:prstGeom prst="rect">
            <a:avLst/>
          </a:prstGeom>
        </p:spPr>
        <p:txBody>
          <a:bodyPr wrap="square">
            <a:spAutoFit/>
          </a:bodyPr>
          <a:lstStyle/>
          <a:p>
            <a:pPr algn="ctr">
              <a:lnSpc>
                <a:spcPct val="107000"/>
              </a:lnSpc>
              <a:spcAft>
                <a:spcPts val="800"/>
              </a:spcAft>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startAt="5"/>
            </a:pPr>
            <a:r>
              <a:rPr lang="nl-BE" b="1" i="1" dirty="0">
                <a:latin typeface="Calibri" panose="020F0502020204030204" pitchFamily="34" charset="0"/>
                <a:ea typeface="Calibri" panose="020F0502020204030204" pitchFamily="34" charset="0"/>
                <a:cs typeface="Times New Roman" panose="02020603050405020304" pitchFamily="18" charset="0"/>
              </a:rPr>
              <a:t>Hoek 5: zelf een doos vouwen </a:t>
            </a:r>
            <a:endParaRPr lang="nl-BE" sz="1600" b="1" dirty="0">
              <a:latin typeface="Calibri" panose="020F0502020204030204" pitchFamily="34" charset="0"/>
              <a:ea typeface="Calibri" panose="020F0502020204030204" pitchFamily="34" charset="0"/>
              <a:cs typeface="Times New Roman" panose="02020603050405020304" pitchFamily="18" charset="0"/>
            </a:endParaRPr>
          </a:p>
          <a:p>
            <a:r>
              <a:rPr lang="nl-NL" i="1" dirty="0">
                <a:latin typeface="Calibri" panose="020F0502020204030204" pitchFamily="34" charset="0"/>
                <a:ea typeface="Calibri" panose="020F0502020204030204" pitchFamily="34" charset="0"/>
                <a:cs typeface="Times New Roman" panose="02020603050405020304" pitchFamily="18" charset="0"/>
              </a:rPr>
              <a:t>Volg de stappen op het stappenplan. Iedereen maakt een eigen doos. </a:t>
            </a:r>
            <a:endParaRPr lang="nl-BE" dirty="0"/>
          </a:p>
        </p:txBody>
      </p:sp>
      <p:pic>
        <p:nvPicPr>
          <p:cNvPr id="3" name="Afbeelding 2" descr="Afbeelding met speelgoed, klein, verschillend, tafel&#10;&#10;Automatisch gegenereerde beschrijving">
            <a:extLst>
              <a:ext uri="{FF2B5EF4-FFF2-40B4-BE49-F238E27FC236}">
                <a16:creationId xmlns:a16="http://schemas.microsoft.com/office/drawing/2014/main" id="{EBA81A3C-68E8-48AF-B722-C80E4F537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1553" y="16928"/>
            <a:ext cx="1142998" cy="1142998"/>
          </a:xfrm>
          <a:prstGeom prst="rect">
            <a:avLst/>
          </a:prstGeom>
        </p:spPr>
      </p:pic>
      <p:pic>
        <p:nvPicPr>
          <p:cNvPr id="4" name="Afbeelding 3">
            <a:extLst>
              <a:ext uri="{FF2B5EF4-FFF2-40B4-BE49-F238E27FC236}">
                <a16:creationId xmlns:a16="http://schemas.microsoft.com/office/drawing/2014/main" id="{23277246-48A4-4937-937A-B3BCB6416417}"/>
              </a:ext>
            </a:extLst>
          </p:cNvPr>
          <p:cNvPicPr>
            <a:picLocks noChangeAspect="1"/>
          </p:cNvPicPr>
          <p:nvPr/>
        </p:nvPicPr>
        <p:blipFill rotWithShape="1">
          <a:blip r:embed="rId3"/>
          <a:srcRect l="25294" t="15375" r="45883" b="12468"/>
          <a:stretch/>
        </p:blipFill>
        <p:spPr>
          <a:xfrm>
            <a:off x="242048" y="1399321"/>
            <a:ext cx="6373903" cy="8975498"/>
          </a:xfrm>
          <a:prstGeom prst="rect">
            <a:avLst/>
          </a:prstGeom>
        </p:spPr>
      </p:pic>
      <p:sp>
        <p:nvSpPr>
          <p:cNvPr id="5" name="Tijdelijke aanduiding voor dianummer 4">
            <a:extLst>
              <a:ext uri="{FF2B5EF4-FFF2-40B4-BE49-F238E27FC236}">
                <a16:creationId xmlns:a16="http://schemas.microsoft.com/office/drawing/2014/main" id="{652B8C7E-AC74-45F5-8FD0-0226120155FF}"/>
              </a:ext>
            </a:extLst>
          </p:cNvPr>
          <p:cNvSpPr>
            <a:spLocks noGrp="1"/>
          </p:cNvSpPr>
          <p:nvPr>
            <p:ph type="sldNum" sz="quarter" idx="12"/>
          </p:nvPr>
        </p:nvSpPr>
        <p:spPr>
          <a:xfrm>
            <a:off x="5314950" y="9384084"/>
            <a:ext cx="1543050" cy="527403"/>
          </a:xfrm>
        </p:spPr>
        <p:txBody>
          <a:bodyPr/>
          <a:lstStyle/>
          <a:p>
            <a:fld id="{6CFAD42C-ADBC-4BDF-9EED-E53206EEABF7}" type="slidenum">
              <a:rPr lang="nl-BE" smtClean="0"/>
              <a:t>17</a:t>
            </a:fld>
            <a:endParaRPr lang="nl-BE" dirty="0"/>
          </a:p>
        </p:txBody>
      </p:sp>
    </p:spTree>
    <p:extLst>
      <p:ext uri="{BB962C8B-B14F-4D97-AF65-F5344CB8AC3E}">
        <p14:creationId xmlns:p14="http://schemas.microsoft.com/office/powerpoint/2010/main" val="4000646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speelgoed, klein, verschillend, tafel&#10;&#10;Automatisch gegenereerde beschrijving">
            <a:extLst>
              <a:ext uri="{FF2B5EF4-FFF2-40B4-BE49-F238E27FC236}">
                <a16:creationId xmlns:a16="http://schemas.microsoft.com/office/drawing/2014/main" id="{EBA81A3C-68E8-48AF-B722-C80E4F537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8551" y="16928"/>
            <a:ext cx="1296000" cy="1296000"/>
          </a:xfrm>
          <a:prstGeom prst="rect">
            <a:avLst/>
          </a:prstGeom>
        </p:spPr>
      </p:pic>
      <p:pic>
        <p:nvPicPr>
          <p:cNvPr id="5" name="Afbeelding 4">
            <a:extLst>
              <a:ext uri="{FF2B5EF4-FFF2-40B4-BE49-F238E27FC236}">
                <a16:creationId xmlns:a16="http://schemas.microsoft.com/office/drawing/2014/main" id="{DF36B201-7567-4FBF-802A-EF99077B102A}"/>
              </a:ext>
            </a:extLst>
          </p:cNvPr>
          <p:cNvPicPr>
            <a:picLocks noChangeAspect="1"/>
          </p:cNvPicPr>
          <p:nvPr/>
        </p:nvPicPr>
        <p:blipFill rotWithShape="1">
          <a:blip r:embed="rId3"/>
          <a:srcRect l="25476" t="22769" r="46191" b="6967"/>
          <a:stretch/>
        </p:blipFill>
        <p:spPr>
          <a:xfrm>
            <a:off x="-1" y="16928"/>
            <a:ext cx="6844551" cy="9547858"/>
          </a:xfrm>
          <a:prstGeom prst="rect">
            <a:avLst/>
          </a:prstGeom>
        </p:spPr>
      </p:pic>
      <p:sp>
        <p:nvSpPr>
          <p:cNvPr id="6" name="Rechthoek 5">
            <a:extLst>
              <a:ext uri="{FF2B5EF4-FFF2-40B4-BE49-F238E27FC236}">
                <a16:creationId xmlns:a16="http://schemas.microsoft.com/office/drawing/2014/main" id="{18846BDA-1D49-4CE6-BF58-EA1735A2B1D3}"/>
              </a:ext>
            </a:extLst>
          </p:cNvPr>
          <p:cNvSpPr/>
          <p:nvPr/>
        </p:nvSpPr>
        <p:spPr>
          <a:xfrm>
            <a:off x="847165" y="5409199"/>
            <a:ext cx="6481481" cy="768287"/>
          </a:xfrm>
          <a:prstGeom prst="rect">
            <a:avLst/>
          </a:prstGeom>
        </p:spPr>
        <p:txBody>
          <a:bodyPr wrap="square">
            <a:spAutoFit/>
          </a:bodyPr>
          <a:lstStyle/>
          <a:p>
            <a:pPr algn="ctr">
              <a:lnSpc>
                <a:spcPct val="107000"/>
              </a:lnSpc>
              <a:spcAft>
                <a:spcPts val="800"/>
              </a:spcAft>
            </a:pPr>
            <a:endParaRPr lang="nl-BE" i="1" dirty="0">
              <a:latin typeface="Calibri" panose="020F0502020204030204" pitchFamily="34" charset="0"/>
              <a:ea typeface="Calibri" panose="020F0502020204030204" pitchFamily="34" charset="0"/>
              <a:cs typeface="Times New Roman" panose="02020603050405020304" pitchFamily="18" charset="0"/>
            </a:endParaRPr>
          </a:p>
          <a:p>
            <a:r>
              <a:rPr lang="nl-NL" i="1" dirty="0">
                <a:latin typeface="Calibri" panose="020F0502020204030204" pitchFamily="34" charset="0"/>
                <a:ea typeface="Calibri" panose="020F0502020204030204" pitchFamily="34" charset="0"/>
                <a:cs typeface="Times New Roman" panose="02020603050405020304" pitchFamily="18" charset="0"/>
              </a:rPr>
              <a:t>Tijd over?</a:t>
            </a:r>
            <a:endParaRPr lang="nl-BE" dirty="0"/>
          </a:p>
        </p:txBody>
      </p:sp>
      <p:sp>
        <p:nvSpPr>
          <p:cNvPr id="7" name="Rechthoek 6">
            <a:extLst>
              <a:ext uri="{FF2B5EF4-FFF2-40B4-BE49-F238E27FC236}">
                <a16:creationId xmlns:a16="http://schemas.microsoft.com/office/drawing/2014/main" id="{0662042D-84B6-4617-B732-E500BD9D4492}"/>
              </a:ext>
            </a:extLst>
          </p:cNvPr>
          <p:cNvSpPr/>
          <p:nvPr/>
        </p:nvSpPr>
        <p:spPr>
          <a:xfrm>
            <a:off x="945776" y="6986987"/>
            <a:ext cx="6481481" cy="768287"/>
          </a:xfrm>
          <a:prstGeom prst="rect">
            <a:avLst/>
          </a:prstGeom>
        </p:spPr>
        <p:txBody>
          <a:bodyPr wrap="square">
            <a:spAutoFit/>
          </a:bodyPr>
          <a:lstStyle/>
          <a:p>
            <a:pPr algn="ctr">
              <a:lnSpc>
                <a:spcPct val="107000"/>
              </a:lnSpc>
              <a:spcAft>
                <a:spcPts val="800"/>
              </a:spcAft>
            </a:pPr>
            <a:endParaRPr lang="nl-BE" i="1" dirty="0">
              <a:latin typeface="Calibri" panose="020F0502020204030204" pitchFamily="34" charset="0"/>
              <a:ea typeface="Calibri" panose="020F0502020204030204" pitchFamily="34" charset="0"/>
              <a:cs typeface="Times New Roman" panose="02020603050405020304" pitchFamily="18" charset="0"/>
            </a:endParaRPr>
          </a:p>
          <a:p>
            <a:r>
              <a:rPr lang="nl-NL" i="1" dirty="0">
                <a:latin typeface="Calibri" panose="020F0502020204030204" pitchFamily="34" charset="0"/>
                <a:ea typeface="Calibri" panose="020F0502020204030204" pitchFamily="34" charset="0"/>
                <a:cs typeface="Times New Roman" panose="02020603050405020304" pitchFamily="18" charset="0"/>
              </a:rPr>
              <a:t>Bespreek in groep.</a:t>
            </a:r>
            <a:endParaRPr lang="nl-BE" dirty="0"/>
          </a:p>
        </p:txBody>
      </p:sp>
      <p:pic>
        <p:nvPicPr>
          <p:cNvPr id="9" name="Afbeelding 8">
            <a:extLst>
              <a:ext uri="{FF2B5EF4-FFF2-40B4-BE49-F238E27FC236}">
                <a16:creationId xmlns:a16="http://schemas.microsoft.com/office/drawing/2014/main" id="{A2C4A8A8-BA73-4112-844E-1F191D93971B}"/>
              </a:ext>
            </a:extLst>
          </p:cNvPr>
          <p:cNvPicPr>
            <a:picLocks noChangeAspect="1"/>
          </p:cNvPicPr>
          <p:nvPr/>
        </p:nvPicPr>
        <p:blipFill rotWithShape="1">
          <a:blip r:embed="rId4"/>
          <a:srcRect t="60201" b="21632"/>
          <a:stretch/>
        </p:blipFill>
        <p:spPr>
          <a:xfrm>
            <a:off x="-1" y="7449664"/>
            <a:ext cx="7427257" cy="1734672"/>
          </a:xfrm>
          <a:prstGeom prst="rect">
            <a:avLst/>
          </a:prstGeom>
        </p:spPr>
      </p:pic>
      <p:pic>
        <p:nvPicPr>
          <p:cNvPr id="10" name="Afbeelding 9">
            <a:extLst>
              <a:ext uri="{FF2B5EF4-FFF2-40B4-BE49-F238E27FC236}">
                <a16:creationId xmlns:a16="http://schemas.microsoft.com/office/drawing/2014/main" id="{37A98DBB-9B7F-4EE1-BB0B-2BF15585C709}"/>
              </a:ext>
            </a:extLst>
          </p:cNvPr>
          <p:cNvPicPr>
            <a:picLocks noChangeAspect="1"/>
          </p:cNvPicPr>
          <p:nvPr/>
        </p:nvPicPr>
        <p:blipFill rotWithShape="1">
          <a:blip r:embed="rId4"/>
          <a:srcRect t="78228" r="7846" b="3889"/>
          <a:stretch/>
        </p:blipFill>
        <p:spPr>
          <a:xfrm>
            <a:off x="-2" y="5741893"/>
            <a:ext cx="6844551" cy="1707679"/>
          </a:xfrm>
          <a:prstGeom prst="rect">
            <a:avLst/>
          </a:prstGeom>
        </p:spPr>
      </p:pic>
      <p:sp>
        <p:nvSpPr>
          <p:cNvPr id="2" name="Tijdelijke aanduiding voor dianummer 1">
            <a:extLst>
              <a:ext uri="{FF2B5EF4-FFF2-40B4-BE49-F238E27FC236}">
                <a16:creationId xmlns:a16="http://schemas.microsoft.com/office/drawing/2014/main" id="{35BAB064-9EA9-454A-BAA6-841DBE54BA92}"/>
              </a:ext>
            </a:extLst>
          </p:cNvPr>
          <p:cNvSpPr>
            <a:spLocks noGrp="1"/>
          </p:cNvSpPr>
          <p:nvPr>
            <p:ph type="sldNum" sz="quarter" idx="12"/>
          </p:nvPr>
        </p:nvSpPr>
        <p:spPr>
          <a:xfrm>
            <a:off x="5314950" y="9370077"/>
            <a:ext cx="1543050" cy="527403"/>
          </a:xfrm>
        </p:spPr>
        <p:txBody>
          <a:bodyPr/>
          <a:lstStyle/>
          <a:p>
            <a:fld id="{6CFAD42C-ADBC-4BDF-9EED-E53206EEABF7}" type="slidenum">
              <a:rPr lang="nl-BE" smtClean="0"/>
              <a:t>18</a:t>
            </a:fld>
            <a:endParaRPr lang="nl-BE"/>
          </a:p>
        </p:txBody>
      </p:sp>
    </p:spTree>
    <p:extLst>
      <p:ext uri="{BB962C8B-B14F-4D97-AF65-F5344CB8AC3E}">
        <p14:creationId xmlns:p14="http://schemas.microsoft.com/office/powerpoint/2010/main" val="1719697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klok&#10;&#10;Automatisch gegenereerde beschrijving">
            <a:extLst>
              <a:ext uri="{FF2B5EF4-FFF2-40B4-BE49-F238E27FC236}">
                <a16:creationId xmlns:a16="http://schemas.microsoft.com/office/drawing/2014/main" id="{932ADE10-4D9E-4E83-AED5-2E6E17682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2546" y="753035"/>
            <a:ext cx="1440000" cy="1440000"/>
          </a:xfrm>
          <a:prstGeom prst="rect">
            <a:avLst/>
          </a:prstGeom>
        </p:spPr>
      </p:pic>
      <p:sp>
        <p:nvSpPr>
          <p:cNvPr id="3" name="Rechthoek 2">
            <a:extLst>
              <a:ext uri="{FF2B5EF4-FFF2-40B4-BE49-F238E27FC236}">
                <a16:creationId xmlns:a16="http://schemas.microsoft.com/office/drawing/2014/main" id="{F9830DEC-FAAE-4537-885F-C68DACFF1B6B}"/>
              </a:ext>
            </a:extLst>
          </p:cNvPr>
          <p:cNvSpPr/>
          <p:nvPr/>
        </p:nvSpPr>
        <p:spPr>
          <a:xfrm>
            <a:off x="188260" y="232078"/>
            <a:ext cx="6481481" cy="1665008"/>
          </a:xfrm>
          <a:prstGeom prst="rect">
            <a:avLst/>
          </a:prstGeom>
        </p:spPr>
        <p:txBody>
          <a:bodyPr wrap="square">
            <a:spAutoFit/>
          </a:bodyPr>
          <a:lstStyle/>
          <a:p>
            <a:pPr algn="ctr">
              <a:lnSpc>
                <a:spcPct val="107000"/>
              </a:lnSpc>
              <a:spcAft>
                <a:spcPts val="800"/>
              </a:spcAft>
            </a:pPr>
            <a:r>
              <a:rPr lang="nl-BE" sz="2400" dirty="0">
                <a:latin typeface="Copperplate Gothic Bold" panose="020E0705020206020404" pitchFamily="34" charset="0"/>
                <a:ea typeface="Calibri" panose="020F0502020204030204" pitchFamily="34" charset="0"/>
                <a:cs typeface="Times New Roman" panose="02020603050405020304" pitchFamily="18" charset="0"/>
              </a:rPr>
              <a:t>Tijd over?</a:t>
            </a:r>
            <a:endParaRPr lang="nl-B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200"/>
              <a:buFont typeface="+mj-lt"/>
              <a:buAutoNum type="arabicPeriod"/>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a:pPr>
            <a:r>
              <a:rPr lang="nl-BE" b="1" i="1" dirty="0">
                <a:latin typeface="Calibri" panose="020F0502020204030204" pitchFamily="34" charset="0"/>
                <a:ea typeface="Calibri" panose="020F0502020204030204" pitchFamily="34" charset="0"/>
                <a:cs typeface="Times New Roman" panose="02020603050405020304" pitchFamily="18" charset="0"/>
              </a:rPr>
              <a:t>origami</a:t>
            </a:r>
            <a:r>
              <a:rPr lang="nl-BE" i="1" dirty="0">
                <a:latin typeface="Calibri" panose="020F0502020204030204" pitchFamily="34" charset="0"/>
                <a:ea typeface="Calibri" panose="020F0502020204030204" pitchFamily="34" charset="0"/>
                <a:cs typeface="Times New Roman" panose="02020603050405020304" pitchFamily="18" charset="0"/>
              </a:rPr>
              <a:t> </a:t>
            </a:r>
            <a:endParaRPr lang="nl-BE" sz="1600" dirty="0">
              <a:latin typeface="Calibri" panose="020F0502020204030204" pitchFamily="34" charset="0"/>
              <a:ea typeface="Calibri" panose="020F0502020204030204" pitchFamily="34" charset="0"/>
              <a:cs typeface="Times New Roman" panose="02020603050405020304" pitchFamily="18" charset="0"/>
            </a:endParaRPr>
          </a:p>
          <a:p>
            <a:r>
              <a:rPr lang="nl-NL" i="1" dirty="0">
                <a:latin typeface="Calibri" panose="020F0502020204030204" pitchFamily="34" charset="0"/>
                <a:cs typeface="Times New Roman" panose="02020603050405020304" pitchFamily="18" charset="0"/>
              </a:rPr>
              <a:t>Neem een vierkant blad papier en volg de stappen.</a:t>
            </a:r>
            <a:endParaRPr lang="nl-BE" dirty="0"/>
          </a:p>
        </p:txBody>
      </p:sp>
      <p:sp>
        <p:nvSpPr>
          <p:cNvPr id="4" name="Rechthoek 3">
            <a:extLst>
              <a:ext uri="{FF2B5EF4-FFF2-40B4-BE49-F238E27FC236}">
                <a16:creationId xmlns:a16="http://schemas.microsoft.com/office/drawing/2014/main" id="{54A856BC-F16A-4616-885A-3DAC28EC3193}"/>
              </a:ext>
            </a:extLst>
          </p:cNvPr>
          <p:cNvSpPr/>
          <p:nvPr/>
        </p:nvSpPr>
        <p:spPr>
          <a:xfrm>
            <a:off x="188260" y="134471"/>
            <a:ext cx="6481480" cy="618564"/>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pic>
        <p:nvPicPr>
          <p:cNvPr id="5" name="Afbeelding 4">
            <a:extLst>
              <a:ext uri="{FF2B5EF4-FFF2-40B4-BE49-F238E27FC236}">
                <a16:creationId xmlns:a16="http://schemas.microsoft.com/office/drawing/2014/main" id="{0A2A408D-3840-4CD1-AEAB-56E7DD4B0801}"/>
              </a:ext>
            </a:extLst>
          </p:cNvPr>
          <p:cNvPicPr>
            <a:picLocks noChangeAspect="1"/>
          </p:cNvPicPr>
          <p:nvPr/>
        </p:nvPicPr>
        <p:blipFill rotWithShape="1">
          <a:blip r:embed="rId3"/>
          <a:srcRect l="26666" t="18163" r="43922" b="7589"/>
          <a:stretch/>
        </p:blipFill>
        <p:spPr>
          <a:xfrm>
            <a:off x="672353" y="2061928"/>
            <a:ext cx="5513293" cy="7828877"/>
          </a:xfrm>
          <a:prstGeom prst="rect">
            <a:avLst/>
          </a:prstGeom>
        </p:spPr>
      </p:pic>
      <p:sp>
        <p:nvSpPr>
          <p:cNvPr id="8" name="Pijl: rechts 7">
            <a:extLst>
              <a:ext uri="{FF2B5EF4-FFF2-40B4-BE49-F238E27FC236}">
                <a16:creationId xmlns:a16="http://schemas.microsoft.com/office/drawing/2014/main" id="{FFA306FD-B327-4398-B396-5684384B1D8D}"/>
              </a:ext>
            </a:extLst>
          </p:cNvPr>
          <p:cNvSpPr/>
          <p:nvPr/>
        </p:nvSpPr>
        <p:spPr>
          <a:xfrm>
            <a:off x="3083099" y="850642"/>
            <a:ext cx="2299447" cy="61504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BE" sz="1400" dirty="0">
                <a:solidFill>
                  <a:schemeClr val="tx1"/>
                </a:solidFill>
              </a:rPr>
              <a:t>nog meer stappenplannen</a:t>
            </a:r>
          </a:p>
        </p:txBody>
      </p:sp>
      <p:sp>
        <p:nvSpPr>
          <p:cNvPr id="2" name="Tijdelijke aanduiding voor dianummer 1">
            <a:extLst>
              <a:ext uri="{FF2B5EF4-FFF2-40B4-BE49-F238E27FC236}">
                <a16:creationId xmlns:a16="http://schemas.microsoft.com/office/drawing/2014/main" id="{D21E076F-9C3F-46CF-837D-6B4024AD86EE}"/>
              </a:ext>
            </a:extLst>
          </p:cNvPr>
          <p:cNvSpPr>
            <a:spLocks noGrp="1"/>
          </p:cNvSpPr>
          <p:nvPr>
            <p:ph type="sldNum" sz="quarter" idx="12"/>
          </p:nvPr>
        </p:nvSpPr>
        <p:spPr>
          <a:xfrm>
            <a:off x="5319837" y="9363402"/>
            <a:ext cx="1543050" cy="527403"/>
          </a:xfrm>
        </p:spPr>
        <p:txBody>
          <a:bodyPr/>
          <a:lstStyle/>
          <a:p>
            <a:fld id="{6CFAD42C-ADBC-4BDF-9EED-E53206EEABF7}" type="slidenum">
              <a:rPr lang="nl-BE" smtClean="0"/>
              <a:t>19</a:t>
            </a:fld>
            <a:endParaRPr lang="nl-BE"/>
          </a:p>
        </p:txBody>
      </p:sp>
    </p:spTree>
    <p:extLst>
      <p:ext uri="{BB962C8B-B14F-4D97-AF65-F5344CB8AC3E}">
        <p14:creationId xmlns:p14="http://schemas.microsoft.com/office/powerpoint/2010/main" val="4227944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9830DEC-FAAE-4537-885F-C68DACFF1B6B}"/>
              </a:ext>
            </a:extLst>
          </p:cNvPr>
          <p:cNvSpPr/>
          <p:nvPr/>
        </p:nvSpPr>
        <p:spPr>
          <a:xfrm>
            <a:off x="188260" y="232078"/>
            <a:ext cx="6481481" cy="2773003"/>
          </a:xfrm>
          <a:prstGeom prst="rect">
            <a:avLst/>
          </a:prstGeom>
        </p:spPr>
        <p:txBody>
          <a:bodyPr wrap="square">
            <a:spAutoFit/>
          </a:bodyPr>
          <a:lstStyle/>
          <a:p>
            <a:pPr algn="ctr">
              <a:lnSpc>
                <a:spcPct val="107000"/>
              </a:lnSpc>
              <a:spcAft>
                <a:spcPts val="800"/>
              </a:spcAft>
            </a:pPr>
            <a:r>
              <a:rPr lang="nl-BE" sz="2400" dirty="0">
                <a:latin typeface="Copperplate Gothic Bold" panose="020E0705020206020404" pitchFamily="34" charset="0"/>
                <a:ea typeface="Calibri" panose="020F0502020204030204" pitchFamily="34" charset="0"/>
                <a:cs typeface="Times New Roman" panose="02020603050405020304" pitchFamily="18" charset="0"/>
              </a:rPr>
              <a:t>1.</a:t>
            </a:r>
            <a:r>
              <a:rPr lang="nl-NL" sz="2400" dirty="0">
                <a:latin typeface="Copperplate Gothic Bold" panose="020E0705020206020404" pitchFamily="34" charset="0"/>
                <a:ea typeface="Calibri" panose="020F0502020204030204" pitchFamily="34" charset="0"/>
                <a:cs typeface="Times New Roman" panose="02020603050405020304" pitchFamily="18" charset="0"/>
              </a:rPr>
              <a:t>	papier en karton</a:t>
            </a:r>
            <a:endParaRPr lang="nl-B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200"/>
              <a:buFont typeface="+mj-lt"/>
              <a:buAutoNum type="arabicPeriod"/>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a:pPr>
            <a:r>
              <a:rPr lang="nl-BE" b="1" i="1" dirty="0">
                <a:latin typeface="Calibri" panose="020F0502020204030204" pitchFamily="34" charset="0"/>
                <a:ea typeface="Calibri" panose="020F0502020204030204" pitchFamily="34" charset="0"/>
                <a:cs typeface="Times New Roman" panose="02020603050405020304" pitchFamily="18" charset="0"/>
              </a:rPr>
              <a:t>Het proces van papier. </a:t>
            </a:r>
            <a:endParaRPr lang="nl-BE" sz="1600" b="1" dirty="0">
              <a:latin typeface="Calibri" panose="020F0502020204030204" pitchFamily="34" charset="0"/>
              <a:ea typeface="Calibri" panose="020F0502020204030204" pitchFamily="34" charset="0"/>
              <a:cs typeface="Times New Roman" panose="02020603050405020304" pitchFamily="18" charset="0"/>
            </a:endParaRPr>
          </a:p>
          <a:p>
            <a:r>
              <a:rPr lang="nl-NL" i="1" dirty="0">
                <a:latin typeface="Calibri" panose="020F0502020204030204" pitchFamily="34" charset="0"/>
                <a:cs typeface="Times New Roman" panose="02020603050405020304" pitchFamily="18" charset="0"/>
              </a:rPr>
              <a:t>Je hebt net een filmpje bekeken over het proces van papier. </a:t>
            </a:r>
          </a:p>
          <a:p>
            <a:r>
              <a:rPr lang="nl-NL" i="1" dirty="0">
                <a:latin typeface="Calibri" panose="020F0502020204030204" pitchFamily="34" charset="0"/>
                <a:cs typeface="Times New Roman" panose="02020603050405020304" pitchFamily="18" charset="0"/>
              </a:rPr>
              <a:t>Je mag het nog eens bekijken, maar nu moet je goed luisteren zodat je de woorden kan aanvullen.</a:t>
            </a:r>
            <a:endParaRPr lang="nl-NL" i="1" strike="sngStrike" dirty="0">
              <a:latin typeface="Calibri" panose="020F0502020204030204" pitchFamily="34" charset="0"/>
              <a:cs typeface="Times New Roman" panose="02020603050405020304" pitchFamily="18" charset="0"/>
            </a:endParaRPr>
          </a:p>
          <a:p>
            <a:r>
              <a:rPr lang="nl-NL" i="1" dirty="0">
                <a:latin typeface="Calibri" panose="020F0502020204030204" pitchFamily="34" charset="0"/>
                <a:cs typeface="Times New Roman" panose="02020603050405020304" pitchFamily="18" charset="0"/>
              </a:rPr>
              <a:t>Succes!</a:t>
            </a:r>
          </a:p>
          <a:p>
            <a:endParaRPr lang="nl-BE" dirty="0"/>
          </a:p>
        </p:txBody>
      </p:sp>
      <p:sp>
        <p:nvSpPr>
          <p:cNvPr id="4" name="Rechthoek 3">
            <a:extLst>
              <a:ext uri="{FF2B5EF4-FFF2-40B4-BE49-F238E27FC236}">
                <a16:creationId xmlns:a16="http://schemas.microsoft.com/office/drawing/2014/main" id="{54A856BC-F16A-4616-885A-3DAC28EC3193}"/>
              </a:ext>
            </a:extLst>
          </p:cNvPr>
          <p:cNvSpPr/>
          <p:nvPr/>
        </p:nvSpPr>
        <p:spPr>
          <a:xfrm>
            <a:off x="188260" y="134471"/>
            <a:ext cx="6481480" cy="618564"/>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pic>
        <p:nvPicPr>
          <p:cNvPr id="6" name="Afbeelding 5" descr="Afbeelding met tekening&#10;&#10;Automatisch gegenereerde beschrijving">
            <a:extLst>
              <a:ext uri="{FF2B5EF4-FFF2-40B4-BE49-F238E27FC236}">
                <a16:creationId xmlns:a16="http://schemas.microsoft.com/office/drawing/2014/main" id="{F0F7EF90-A54C-4763-848A-97A4D3EA260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3646" y="783407"/>
            <a:ext cx="1299882" cy="949256"/>
          </a:xfrm>
          <a:prstGeom prst="rect">
            <a:avLst/>
          </a:prstGeom>
        </p:spPr>
      </p:pic>
      <p:sp>
        <p:nvSpPr>
          <p:cNvPr id="8" name="Rechthoek 7">
            <a:extLst>
              <a:ext uri="{FF2B5EF4-FFF2-40B4-BE49-F238E27FC236}">
                <a16:creationId xmlns:a16="http://schemas.microsoft.com/office/drawing/2014/main" id="{4AB2D520-2FF4-4780-9ECE-2412696998E4}"/>
              </a:ext>
            </a:extLst>
          </p:cNvPr>
          <p:cNvSpPr/>
          <p:nvPr/>
        </p:nvSpPr>
        <p:spPr>
          <a:xfrm>
            <a:off x="134472" y="2935661"/>
            <a:ext cx="6481480" cy="5878532"/>
          </a:xfrm>
          <a:prstGeom prst="rect">
            <a:avLst/>
          </a:prstGeom>
        </p:spPr>
        <p:txBody>
          <a:bodyPr wrap="square">
            <a:spAutoFit/>
          </a:bodyPr>
          <a:lstStyle/>
          <a:p>
            <a:pPr>
              <a:spcBef>
                <a:spcPts val="600"/>
              </a:spcBef>
              <a:spcAft>
                <a:spcPts val="600"/>
              </a:spcAft>
            </a:pPr>
            <a:r>
              <a:rPr lang="nl-NL" dirty="0">
                <a:latin typeface="Candara" panose="020E0502030303020204" pitchFamily="34" charset="0"/>
                <a:ea typeface="Times New Roman" panose="02020603050405020304" pitchFamily="18" charset="0"/>
              </a:rPr>
              <a:t>“Papier en karton horen in de __________________. En hoe gaat dat dan verder? </a:t>
            </a:r>
            <a:endParaRPr lang="nl-BE" sz="1600" dirty="0">
              <a:latin typeface="Times New Roman" panose="02020603050405020304" pitchFamily="18" charset="0"/>
              <a:ea typeface="Times New Roman" panose="02020603050405020304" pitchFamily="18" charset="0"/>
            </a:endParaRPr>
          </a:p>
          <a:p>
            <a:pPr>
              <a:spcBef>
                <a:spcPts val="600"/>
              </a:spcBef>
              <a:spcAft>
                <a:spcPts val="600"/>
              </a:spcAft>
            </a:pPr>
            <a:r>
              <a:rPr lang="nl-NL" dirty="0">
                <a:latin typeface="Candara" panose="020E0502030303020204" pitchFamily="34" charset="0"/>
                <a:ea typeface="Times New Roman" panose="02020603050405020304" pitchFamily="18" charset="0"/>
              </a:rPr>
              <a:t>Het gaat naar de _____________________________. Hier komt al dat oude papier bij elkaar om er nieuw papier van te maken. Eerst wordt het papier fijngemaakt tot __________________________. </a:t>
            </a:r>
            <a:endParaRPr lang="nl-BE" sz="1600" dirty="0">
              <a:latin typeface="Times New Roman" panose="02020603050405020304" pitchFamily="18" charset="0"/>
              <a:ea typeface="Times New Roman" panose="02020603050405020304" pitchFamily="18" charset="0"/>
            </a:endParaRPr>
          </a:p>
          <a:p>
            <a:pPr>
              <a:spcBef>
                <a:spcPts val="600"/>
              </a:spcBef>
              <a:spcAft>
                <a:spcPts val="600"/>
              </a:spcAft>
            </a:pPr>
            <a:r>
              <a:rPr lang="nl-NL" dirty="0">
                <a:latin typeface="Candara" panose="020E0502030303020204" pitchFamily="34" charset="0"/>
                <a:ea typeface="Times New Roman" panose="02020603050405020304" pitchFamily="18" charset="0"/>
              </a:rPr>
              <a:t>Bomen? Zijn die ook nodig? Ja, voor het maken van _____________________ heb je wat hout nodig. Eerst moet het vuil van de stammen af. Ook het hout wordt tot pulp vermalen. </a:t>
            </a:r>
            <a:endParaRPr lang="nl-BE" sz="1600" dirty="0">
              <a:latin typeface="Times New Roman" panose="02020603050405020304" pitchFamily="18" charset="0"/>
              <a:ea typeface="Times New Roman" panose="02020603050405020304" pitchFamily="18" charset="0"/>
            </a:endParaRPr>
          </a:p>
          <a:p>
            <a:pPr>
              <a:spcBef>
                <a:spcPts val="600"/>
              </a:spcBef>
              <a:spcAft>
                <a:spcPts val="600"/>
              </a:spcAft>
            </a:pPr>
            <a:r>
              <a:rPr lang="nl-NL" dirty="0">
                <a:latin typeface="Candara" panose="020E0502030303020204" pitchFamily="34" charset="0"/>
                <a:ea typeface="Times New Roman" panose="02020603050405020304" pitchFamily="18" charset="0"/>
              </a:rPr>
              <a:t>De __________________ en de ___________________ komen samen in een grote bak met veel water. </a:t>
            </a:r>
            <a:endParaRPr lang="nl-BE" sz="1600" dirty="0">
              <a:latin typeface="Times New Roman" panose="02020603050405020304" pitchFamily="18" charset="0"/>
              <a:ea typeface="Times New Roman" panose="02020603050405020304" pitchFamily="18" charset="0"/>
            </a:endParaRPr>
          </a:p>
          <a:p>
            <a:pPr>
              <a:spcBef>
                <a:spcPts val="600"/>
              </a:spcBef>
              <a:spcAft>
                <a:spcPts val="600"/>
              </a:spcAft>
            </a:pPr>
            <a:r>
              <a:rPr lang="nl-NL" dirty="0">
                <a:latin typeface="Candara" panose="020E0502030303020204" pitchFamily="34" charset="0"/>
                <a:ea typeface="Times New Roman" panose="02020603050405020304" pitchFamily="18" charset="0"/>
              </a:rPr>
              <a:t>De pap gaat op een grote ____________. Zo kan het water eruit stromen. </a:t>
            </a:r>
            <a:endParaRPr lang="nl-BE" sz="1600" dirty="0">
              <a:latin typeface="Times New Roman" panose="02020603050405020304" pitchFamily="18" charset="0"/>
              <a:ea typeface="Times New Roman" panose="02020603050405020304" pitchFamily="18" charset="0"/>
            </a:endParaRPr>
          </a:p>
          <a:p>
            <a:pPr>
              <a:spcBef>
                <a:spcPts val="600"/>
              </a:spcBef>
              <a:spcAft>
                <a:spcPts val="600"/>
              </a:spcAft>
            </a:pPr>
            <a:r>
              <a:rPr lang="nl-NL" dirty="0">
                <a:latin typeface="Candara" panose="020E0502030303020204" pitchFamily="34" charset="0"/>
                <a:ea typeface="Times New Roman" panose="02020603050405020304" pitchFamily="18" charset="0"/>
              </a:rPr>
              <a:t>Het papier wordt op maat gesneden met een _______________________. </a:t>
            </a:r>
            <a:endParaRPr lang="nl-BE" sz="1600" dirty="0">
              <a:latin typeface="Times New Roman" panose="02020603050405020304" pitchFamily="18" charset="0"/>
              <a:ea typeface="Times New Roman" panose="02020603050405020304" pitchFamily="18" charset="0"/>
            </a:endParaRPr>
          </a:p>
          <a:p>
            <a:pPr>
              <a:spcBef>
                <a:spcPts val="600"/>
              </a:spcBef>
              <a:spcAft>
                <a:spcPts val="600"/>
              </a:spcAft>
            </a:pPr>
            <a:r>
              <a:rPr lang="nl-NL" dirty="0">
                <a:latin typeface="Candara" panose="020E0502030303020204" pitchFamily="34" charset="0"/>
                <a:ea typeface="Times New Roman" panose="02020603050405020304" pitchFamily="18" charset="0"/>
              </a:rPr>
              <a:t>En daarna gedroogd in de _______________________. Je ziet de damp er zelfs vanaf komen. </a:t>
            </a:r>
            <a:endParaRPr lang="nl-BE" sz="1600" dirty="0">
              <a:latin typeface="Times New Roman" panose="02020603050405020304" pitchFamily="18" charset="0"/>
              <a:ea typeface="Times New Roman" panose="02020603050405020304" pitchFamily="18" charset="0"/>
            </a:endParaRPr>
          </a:p>
          <a:p>
            <a:pPr>
              <a:spcBef>
                <a:spcPts val="600"/>
              </a:spcBef>
              <a:spcAft>
                <a:spcPts val="600"/>
              </a:spcAft>
            </a:pPr>
            <a:r>
              <a:rPr lang="nl-NL" dirty="0">
                <a:latin typeface="Candara" panose="020E0502030303020204" pitchFamily="34" charset="0"/>
                <a:ea typeface="Times New Roman" panose="02020603050405020304" pitchFamily="18" charset="0"/>
              </a:rPr>
              <a:t>Het nieuwe papier is klaar!”</a:t>
            </a:r>
            <a:endParaRPr lang="nl-BE" sz="1600" dirty="0">
              <a:effectLst/>
              <a:latin typeface="Times New Roman" panose="02020603050405020304" pitchFamily="18" charset="0"/>
              <a:ea typeface="Times New Roman" panose="02020603050405020304" pitchFamily="18" charset="0"/>
            </a:endParaRPr>
          </a:p>
        </p:txBody>
      </p:sp>
      <p:pic>
        <p:nvPicPr>
          <p:cNvPr id="9" name="Afbeelding 8">
            <a:extLst>
              <a:ext uri="{FF2B5EF4-FFF2-40B4-BE49-F238E27FC236}">
                <a16:creationId xmlns:a16="http://schemas.microsoft.com/office/drawing/2014/main" id="{70AFF856-1D9F-4AEA-8AD6-936B59137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8738" y="8466757"/>
            <a:ext cx="1440000" cy="1440000"/>
          </a:xfrm>
          <a:prstGeom prst="rect">
            <a:avLst/>
          </a:prstGeom>
        </p:spPr>
      </p:pic>
      <p:pic>
        <p:nvPicPr>
          <p:cNvPr id="11" name="Afbeelding 10" descr="Afbeelding met binnen, zwart, fruit&#10;&#10;Automatisch gegenereerde beschrijving">
            <a:extLst>
              <a:ext uri="{FF2B5EF4-FFF2-40B4-BE49-F238E27FC236}">
                <a16:creationId xmlns:a16="http://schemas.microsoft.com/office/drawing/2014/main" id="{67392BFC-9DC1-4988-BF03-F56D6D0A4A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3646" y="8466000"/>
            <a:ext cx="1440000" cy="1440000"/>
          </a:xfrm>
          <a:prstGeom prst="rect">
            <a:avLst/>
          </a:prstGeom>
        </p:spPr>
      </p:pic>
      <p:sp>
        <p:nvSpPr>
          <p:cNvPr id="12" name="Rechthoek 11">
            <a:extLst>
              <a:ext uri="{FF2B5EF4-FFF2-40B4-BE49-F238E27FC236}">
                <a16:creationId xmlns:a16="http://schemas.microsoft.com/office/drawing/2014/main" id="{8B8EEEDE-9F73-4C81-A95D-B987105AA4F3}"/>
              </a:ext>
            </a:extLst>
          </p:cNvPr>
          <p:cNvSpPr/>
          <p:nvPr/>
        </p:nvSpPr>
        <p:spPr>
          <a:xfrm>
            <a:off x="4006664" y="8327500"/>
            <a:ext cx="2133599" cy="276999"/>
          </a:xfrm>
          <a:prstGeom prst="rect">
            <a:avLst/>
          </a:prstGeom>
        </p:spPr>
        <p:txBody>
          <a:bodyPr wrap="square">
            <a:spAutoFit/>
          </a:bodyPr>
          <a:lstStyle/>
          <a:p>
            <a:pPr>
              <a:spcBef>
                <a:spcPts val="600"/>
              </a:spcBef>
              <a:spcAft>
                <a:spcPts val="600"/>
              </a:spcAft>
            </a:pPr>
            <a:r>
              <a:rPr lang="nl-NL" sz="1200" dirty="0">
                <a:latin typeface="Candara" panose="020E0502030303020204" pitchFamily="34" charset="0"/>
                <a:ea typeface="Times New Roman" panose="02020603050405020304" pitchFamily="18" charset="0"/>
              </a:rPr>
              <a:t>de papierfabriek</a:t>
            </a:r>
            <a:endParaRPr lang="nl-BE" sz="1100" dirty="0">
              <a:effectLst/>
              <a:latin typeface="Times New Roman" panose="02020603050405020304" pitchFamily="18" charset="0"/>
              <a:ea typeface="Times New Roman" panose="02020603050405020304" pitchFamily="18" charset="0"/>
            </a:endParaRPr>
          </a:p>
        </p:txBody>
      </p:sp>
      <p:sp>
        <p:nvSpPr>
          <p:cNvPr id="13" name="Rechthoek 12">
            <a:extLst>
              <a:ext uri="{FF2B5EF4-FFF2-40B4-BE49-F238E27FC236}">
                <a16:creationId xmlns:a16="http://schemas.microsoft.com/office/drawing/2014/main" id="{00754625-7813-47FE-BBBE-15C0F198F8BA}"/>
              </a:ext>
            </a:extLst>
          </p:cNvPr>
          <p:cNvSpPr/>
          <p:nvPr/>
        </p:nvSpPr>
        <p:spPr>
          <a:xfrm>
            <a:off x="5446664" y="8327500"/>
            <a:ext cx="2133599" cy="276999"/>
          </a:xfrm>
          <a:prstGeom prst="rect">
            <a:avLst/>
          </a:prstGeom>
        </p:spPr>
        <p:txBody>
          <a:bodyPr wrap="square">
            <a:spAutoFit/>
          </a:bodyPr>
          <a:lstStyle/>
          <a:p>
            <a:pPr>
              <a:spcBef>
                <a:spcPts val="600"/>
              </a:spcBef>
              <a:spcAft>
                <a:spcPts val="600"/>
              </a:spcAft>
            </a:pPr>
            <a:r>
              <a:rPr lang="nl-NL" sz="1200" dirty="0">
                <a:latin typeface="Candara" panose="020E0502030303020204" pitchFamily="34" charset="0"/>
                <a:ea typeface="Times New Roman" panose="02020603050405020304" pitchFamily="18" charset="0"/>
              </a:rPr>
              <a:t>zelf papier maken</a:t>
            </a:r>
            <a:endParaRPr lang="nl-BE" sz="1100" dirty="0">
              <a:effectLst/>
              <a:latin typeface="Times New Roman" panose="02020603050405020304" pitchFamily="18" charset="0"/>
              <a:ea typeface="Times New Roman" panose="02020603050405020304" pitchFamily="18" charset="0"/>
            </a:endParaRPr>
          </a:p>
        </p:txBody>
      </p:sp>
      <p:sp>
        <p:nvSpPr>
          <p:cNvPr id="5" name="Tijdelijke aanduiding voor dianummer 4">
            <a:extLst>
              <a:ext uri="{FF2B5EF4-FFF2-40B4-BE49-F238E27FC236}">
                <a16:creationId xmlns:a16="http://schemas.microsoft.com/office/drawing/2014/main" id="{A2CACD5B-A875-4183-92C5-CC37E591F068}"/>
              </a:ext>
            </a:extLst>
          </p:cNvPr>
          <p:cNvSpPr>
            <a:spLocks noGrp="1"/>
          </p:cNvSpPr>
          <p:nvPr>
            <p:ph type="sldNum" sz="quarter" idx="12"/>
          </p:nvPr>
        </p:nvSpPr>
        <p:spPr>
          <a:xfrm>
            <a:off x="5314108" y="9383102"/>
            <a:ext cx="1543050" cy="527403"/>
          </a:xfrm>
        </p:spPr>
        <p:txBody>
          <a:bodyPr/>
          <a:lstStyle/>
          <a:p>
            <a:fld id="{6CFAD42C-ADBC-4BDF-9EED-E53206EEABF7}" type="slidenum">
              <a:rPr lang="nl-BE" smtClean="0"/>
              <a:t>2</a:t>
            </a:fld>
            <a:endParaRPr lang="nl-BE"/>
          </a:p>
        </p:txBody>
      </p:sp>
    </p:spTree>
    <p:extLst>
      <p:ext uri="{BB962C8B-B14F-4D97-AF65-F5344CB8AC3E}">
        <p14:creationId xmlns:p14="http://schemas.microsoft.com/office/powerpoint/2010/main" val="1331403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5739F5D-2B5B-4FFD-A53F-737AE9B096FD}"/>
              </a:ext>
            </a:extLst>
          </p:cNvPr>
          <p:cNvSpPr/>
          <p:nvPr/>
        </p:nvSpPr>
        <p:spPr>
          <a:xfrm>
            <a:off x="188260" y="2585310"/>
            <a:ext cx="6481481" cy="1721240"/>
          </a:xfrm>
          <a:prstGeom prst="rect">
            <a:avLst/>
          </a:prstGeom>
        </p:spPr>
        <p:txBody>
          <a:bodyPr wrap="square">
            <a:spAutoFit/>
          </a:bodyPr>
          <a:lstStyle/>
          <a:p>
            <a:pPr algn="ctr">
              <a:lnSpc>
                <a:spcPct val="107000"/>
              </a:lnSpc>
              <a:spcAft>
                <a:spcPts val="800"/>
              </a:spcAft>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startAt="3"/>
            </a:pPr>
            <a:r>
              <a:rPr lang="nl-BE" b="1" i="1" dirty="0">
                <a:latin typeface="Calibri" panose="020F0502020204030204" pitchFamily="34" charset="0"/>
                <a:ea typeface="Calibri" panose="020F0502020204030204" pitchFamily="34" charset="0"/>
                <a:cs typeface="Times New Roman" panose="02020603050405020304" pitchFamily="18" charset="0"/>
              </a:rPr>
              <a:t>kruiswoordraadsel</a:t>
            </a:r>
            <a:r>
              <a:rPr lang="nl-BE" i="1" dirty="0">
                <a:latin typeface="Calibri" panose="020F0502020204030204" pitchFamily="34" charset="0"/>
                <a:ea typeface="Calibri" panose="020F0502020204030204" pitchFamily="34" charset="0"/>
                <a:cs typeface="Times New Roman" panose="02020603050405020304" pitchFamily="18" charset="0"/>
              </a:rPr>
              <a:t> </a:t>
            </a:r>
            <a:endParaRPr lang="nl-BE" sz="1600" dirty="0">
              <a:latin typeface="Calibri" panose="020F0502020204030204" pitchFamily="34" charset="0"/>
              <a:ea typeface="Calibri" panose="020F0502020204030204" pitchFamily="34" charset="0"/>
              <a:cs typeface="Times New Roman" panose="02020603050405020304" pitchFamily="18" charset="0"/>
            </a:endParaRPr>
          </a:p>
          <a:p>
            <a:r>
              <a:rPr lang="nl-NL" i="1" dirty="0">
                <a:latin typeface="Calibri" panose="020F0502020204030204" pitchFamily="34" charset="0"/>
                <a:ea typeface="Calibri" panose="020F0502020204030204" pitchFamily="34" charset="0"/>
                <a:cs typeface="Times New Roman" panose="02020603050405020304" pitchFamily="18" charset="0"/>
              </a:rPr>
              <a:t>Vul de zinnen aan en schrijf de woorden op de juiste plaats in het rooster. Welk woord komt tevoorschijn?</a:t>
            </a:r>
          </a:p>
          <a:p>
            <a:r>
              <a:rPr lang="nl-NL" i="1" dirty="0">
                <a:latin typeface="Calibri" panose="020F0502020204030204" pitchFamily="34" charset="0"/>
                <a:ea typeface="Calibri" panose="020F0502020204030204" pitchFamily="34" charset="0"/>
                <a:cs typeface="Times New Roman" panose="02020603050405020304" pitchFamily="18" charset="0"/>
              </a:rPr>
              <a:t>Let op: ‘ij’ schrijf je in één vakje! </a:t>
            </a:r>
            <a:endParaRPr lang="nl-BE" dirty="0"/>
          </a:p>
        </p:txBody>
      </p:sp>
      <p:pic>
        <p:nvPicPr>
          <p:cNvPr id="12290" name="Picture 2">
            <a:extLst>
              <a:ext uri="{FF2B5EF4-FFF2-40B4-BE49-F238E27FC236}">
                <a16:creationId xmlns:a16="http://schemas.microsoft.com/office/drawing/2014/main" id="{58105CD8-5A95-4A5A-9E1A-AE9D86AEC1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673"/>
          <a:stretch/>
        </p:blipFill>
        <p:spPr bwMode="auto">
          <a:xfrm>
            <a:off x="0" y="4306550"/>
            <a:ext cx="6858000" cy="553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92B9C22E-C237-4FB2-8DE9-E5E107C6E7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82" b="66776"/>
          <a:stretch/>
        </p:blipFill>
        <p:spPr bwMode="auto">
          <a:xfrm>
            <a:off x="307975" y="1353662"/>
            <a:ext cx="6242050" cy="157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hoek 6">
            <a:extLst>
              <a:ext uri="{FF2B5EF4-FFF2-40B4-BE49-F238E27FC236}">
                <a16:creationId xmlns:a16="http://schemas.microsoft.com/office/drawing/2014/main" id="{627507A7-3097-4EE0-B523-5643B179FC57}"/>
              </a:ext>
            </a:extLst>
          </p:cNvPr>
          <p:cNvSpPr/>
          <p:nvPr/>
        </p:nvSpPr>
        <p:spPr>
          <a:xfrm>
            <a:off x="188260" y="186419"/>
            <a:ext cx="6481481" cy="1167243"/>
          </a:xfrm>
          <a:prstGeom prst="rect">
            <a:avLst/>
          </a:prstGeom>
        </p:spPr>
        <p:txBody>
          <a:bodyPr wrap="square">
            <a:spAutoFit/>
          </a:bodyPr>
          <a:lstStyle/>
          <a:p>
            <a:pPr algn="ctr">
              <a:lnSpc>
                <a:spcPct val="107000"/>
              </a:lnSpc>
              <a:spcAft>
                <a:spcPts val="800"/>
              </a:spcAft>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startAt="2"/>
            </a:pPr>
            <a:r>
              <a:rPr lang="nl-BE" b="1" i="1" dirty="0">
                <a:latin typeface="Calibri" panose="020F0502020204030204" pitchFamily="34" charset="0"/>
                <a:ea typeface="Calibri" panose="020F0502020204030204" pitchFamily="34" charset="0"/>
                <a:cs typeface="Times New Roman" panose="02020603050405020304" pitchFamily="18" charset="0"/>
              </a:rPr>
              <a:t>rebus</a:t>
            </a:r>
            <a:r>
              <a:rPr lang="nl-BE" i="1" dirty="0">
                <a:latin typeface="Calibri" panose="020F0502020204030204" pitchFamily="34" charset="0"/>
                <a:ea typeface="Calibri" panose="020F0502020204030204" pitchFamily="34" charset="0"/>
                <a:cs typeface="Times New Roman" panose="02020603050405020304" pitchFamily="18" charset="0"/>
              </a:rPr>
              <a:t> </a:t>
            </a:r>
            <a:endParaRPr lang="nl-BE" sz="1600" dirty="0">
              <a:latin typeface="Calibri" panose="020F0502020204030204" pitchFamily="34" charset="0"/>
              <a:ea typeface="Calibri" panose="020F0502020204030204" pitchFamily="34" charset="0"/>
              <a:cs typeface="Times New Roman" panose="02020603050405020304" pitchFamily="18" charset="0"/>
            </a:endParaRPr>
          </a:p>
          <a:p>
            <a:r>
              <a:rPr lang="nl-NL" i="1" dirty="0">
                <a:latin typeface="Calibri" panose="020F0502020204030204" pitchFamily="34" charset="0"/>
                <a:ea typeface="Calibri" panose="020F0502020204030204" pitchFamily="34" charset="0"/>
                <a:cs typeface="Times New Roman" panose="02020603050405020304" pitchFamily="18" charset="0"/>
              </a:rPr>
              <a:t>Los de rebus op.</a:t>
            </a:r>
            <a:endParaRPr lang="nl-BE" dirty="0"/>
          </a:p>
        </p:txBody>
      </p:sp>
      <p:sp>
        <p:nvSpPr>
          <p:cNvPr id="3" name="Tijdelijke aanduiding voor dianummer 2">
            <a:extLst>
              <a:ext uri="{FF2B5EF4-FFF2-40B4-BE49-F238E27FC236}">
                <a16:creationId xmlns:a16="http://schemas.microsoft.com/office/drawing/2014/main" id="{D98109A7-E223-4249-A5F3-5BEA7B74A975}"/>
              </a:ext>
            </a:extLst>
          </p:cNvPr>
          <p:cNvSpPr>
            <a:spLocks noGrp="1"/>
          </p:cNvSpPr>
          <p:nvPr>
            <p:ph type="sldNum" sz="quarter" idx="12"/>
          </p:nvPr>
        </p:nvSpPr>
        <p:spPr>
          <a:xfrm>
            <a:off x="5314950" y="9378597"/>
            <a:ext cx="1543050" cy="527403"/>
          </a:xfrm>
        </p:spPr>
        <p:txBody>
          <a:bodyPr/>
          <a:lstStyle/>
          <a:p>
            <a:fld id="{6CFAD42C-ADBC-4BDF-9EED-E53206EEABF7}" type="slidenum">
              <a:rPr lang="nl-BE" smtClean="0"/>
              <a:t>20</a:t>
            </a:fld>
            <a:endParaRPr lang="nl-BE" dirty="0"/>
          </a:p>
        </p:txBody>
      </p:sp>
    </p:spTree>
    <p:extLst>
      <p:ext uri="{BB962C8B-B14F-4D97-AF65-F5344CB8AC3E}">
        <p14:creationId xmlns:p14="http://schemas.microsoft.com/office/powerpoint/2010/main" val="1585938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6B79321-D35B-4634-9AB2-B3C9822388DD}"/>
              </a:ext>
            </a:extLst>
          </p:cNvPr>
          <p:cNvSpPr/>
          <p:nvPr/>
        </p:nvSpPr>
        <p:spPr>
          <a:xfrm>
            <a:off x="188260" y="232078"/>
            <a:ext cx="6481481" cy="1444242"/>
          </a:xfrm>
          <a:prstGeom prst="rect">
            <a:avLst/>
          </a:prstGeom>
        </p:spPr>
        <p:txBody>
          <a:bodyPr wrap="square">
            <a:spAutoFit/>
          </a:bodyPr>
          <a:lstStyle/>
          <a:p>
            <a:pPr algn="ctr">
              <a:lnSpc>
                <a:spcPct val="107000"/>
              </a:lnSpc>
              <a:spcAft>
                <a:spcPts val="800"/>
              </a:spcAft>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startAt="4"/>
            </a:pPr>
            <a:r>
              <a:rPr lang="nl-BE" b="1" i="1" dirty="0">
                <a:latin typeface="Calibri" panose="020F0502020204030204" pitchFamily="34" charset="0"/>
                <a:ea typeface="Calibri" panose="020F0502020204030204" pitchFamily="34" charset="0"/>
                <a:cs typeface="Times New Roman" panose="02020603050405020304" pitchFamily="18" charset="0"/>
              </a:rPr>
              <a:t>Ontwerp je eigen cornflakes </a:t>
            </a:r>
            <a:endParaRPr lang="nl-BE" sz="1600" b="1" dirty="0">
              <a:latin typeface="Calibri" panose="020F0502020204030204" pitchFamily="34" charset="0"/>
              <a:ea typeface="Calibri" panose="020F0502020204030204" pitchFamily="34" charset="0"/>
              <a:cs typeface="Times New Roman" panose="02020603050405020304" pitchFamily="18" charset="0"/>
            </a:endParaRPr>
          </a:p>
          <a:p>
            <a:r>
              <a:rPr lang="nl-NL" i="1" dirty="0">
                <a:latin typeface="Calibri" panose="020F0502020204030204" pitchFamily="34" charset="0"/>
                <a:ea typeface="Calibri" panose="020F0502020204030204" pitchFamily="34" charset="0"/>
                <a:cs typeface="Times New Roman" panose="02020603050405020304" pitchFamily="18" charset="0"/>
              </a:rPr>
              <a:t>Ontwerp de doos voor je eigen cornflakes.</a:t>
            </a:r>
          </a:p>
          <a:p>
            <a:r>
              <a:rPr lang="nl-NL" i="1" dirty="0">
                <a:latin typeface="Calibri" panose="020F0502020204030204" pitchFamily="34" charset="0"/>
                <a:ea typeface="Calibri" panose="020F0502020204030204" pitchFamily="34" charset="0"/>
                <a:cs typeface="Times New Roman" panose="02020603050405020304" pitchFamily="18" charset="0"/>
              </a:rPr>
              <a:t>Je mag ook de doos van je lievelingscornflakes aanpassen. </a:t>
            </a:r>
            <a:endParaRPr lang="nl-BE" dirty="0"/>
          </a:p>
        </p:txBody>
      </p:sp>
      <p:sp>
        <p:nvSpPr>
          <p:cNvPr id="3" name="Rechthoek 2">
            <a:extLst>
              <a:ext uri="{FF2B5EF4-FFF2-40B4-BE49-F238E27FC236}">
                <a16:creationId xmlns:a16="http://schemas.microsoft.com/office/drawing/2014/main" id="{BE65D970-0B44-4673-B369-D6CB2A118B49}"/>
              </a:ext>
            </a:extLst>
          </p:cNvPr>
          <p:cNvSpPr/>
          <p:nvPr/>
        </p:nvSpPr>
        <p:spPr>
          <a:xfrm>
            <a:off x="705970" y="1869140"/>
            <a:ext cx="5446059" cy="78047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4" name="Tijdelijke aanduiding voor dianummer 3">
            <a:extLst>
              <a:ext uri="{FF2B5EF4-FFF2-40B4-BE49-F238E27FC236}">
                <a16:creationId xmlns:a16="http://schemas.microsoft.com/office/drawing/2014/main" id="{5CCD026B-B4DD-482C-913C-9B4A625C0D6B}"/>
              </a:ext>
            </a:extLst>
          </p:cNvPr>
          <p:cNvSpPr>
            <a:spLocks noGrp="1"/>
          </p:cNvSpPr>
          <p:nvPr>
            <p:ph type="sldNum" sz="quarter" idx="12"/>
          </p:nvPr>
        </p:nvSpPr>
        <p:spPr>
          <a:xfrm>
            <a:off x="5314950" y="9378597"/>
            <a:ext cx="1543050" cy="527403"/>
          </a:xfrm>
        </p:spPr>
        <p:txBody>
          <a:bodyPr/>
          <a:lstStyle/>
          <a:p>
            <a:fld id="{6CFAD42C-ADBC-4BDF-9EED-E53206EEABF7}" type="slidenum">
              <a:rPr lang="nl-BE" smtClean="0"/>
              <a:t>21</a:t>
            </a:fld>
            <a:endParaRPr lang="nl-BE"/>
          </a:p>
        </p:txBody>
      </p:sp>
    </p:spTree>
    <p:extLst>
      <p:ext uri="{BB962C8B-B14F-4D97-AF65-F5344CB8AC3E}">
        <p14:creationId xmlns:p14="http://schemas.microsoft.com/office/powerpoint/2010/main" val="1225064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D41AB837-1386-417D-8BD4-F60977000792}"/>
              </a:ext>
            </a:extLst>
          </p:cNvPr>
          <p:cNvSpPr/>
          <p:nvPr/>
        </p:nvSpPr>
        <p:spPr>
          <a:xfrm>
            <a:off x="188260" y="517248"/>
            <a:ext cx="6858000" cy="8315225"/>
          </a:xfrm>
          <a:prstGeom prst="rect">
            <a:avLst/>
          </a:prstGeom>
        </p:spPr>
        <p:txBody>
          <a:bodyPr wrap="square">
            <a:spAutoFit/>
          </a:bodyPr>
          <a:lstStyle/>
          <a:p>
            <a:pPr marL="803275" indent="-803275">
              <a:lnSpc>
                <a:spcPts val="1500"/>
              </a:lnSpc>
              <a:spcBef>
                <a:spcPts val="200"/>
              </a:spcBef>
              <a:spcAft>
                <a:spcPts val="200"/>
              </a:spcAft>
              <a:tabLst>
                <a:tab pos="1081088" algn="l"/>
                <a:tab pos="1431925" algn="l"/>
              </a:tabLst>
            </a:pPr>
            <a:r>
              <a:rPr lang="nl-NL" sz="1500" dirty="0">
                <a:latin typeface="Candara" panose="020E0502030303020204" pitchFamily="34" charset="0"/>
              </a:rPr>
              <a:t>Vraag 1:	 Ik doe altijd het licht uit als ik mijn kamer verlaat. </a:t>
            </a:r>
          </a:p>
          <a:p>
            <a:pPr marL="1081088" lvl="1" indent="-252413">
              <a:lnSpc>
                <a:spcPts val="1500"/>
              </a:lnSpc>
              <a:spcBef>
                <a:spcPts val="200"/>
              </a:spcBef>
              <a:spcAft>
                <a:spcPts val="200"/>
              </a:spcAft>
              <a:buFont typeface="Wingdings" panose="05000000000000000000" pitchFamily="2" charset="2"/>
              <a:buChar char="q"/>
              <a:tabLst>
                <a:tab pos="1616075" algn="l"/>
              </a:tabLst>
            </a:pPr>
            <a:r>
              <a:rPr lang="nl-NL" sz="1500" dirty="0">
                <a:latin typeface="Candara" panose="020E0502030303020204" pitchFamily="34" charset="0"/>
              </a:rPr>
              <a:t>Waar</a:t>
            </a:r>
          </a:p>
          <a:p>
            <a:pPr marL="1081088" lvl="1" indent="-252413">
              <a:lnSpc>
                <a:spcPts val="1500"/>
              </a:lnSpc>
              <a:spcBef>
                <a:spcPts val="200"/>
              </a:spcBef>
              <a:spcAft>
                <a:spcPts val="200"/>
              </a:spcAft>
              <a:buFont typeface="Wingdings" panose="05000000000000000000" pitchFamily="2" charset="2"/>
              <a:buChar char="q"/>
              <a:tabLst>
                <a:tab pos="1616075" algn="l"/>
              </a:tabLst>
            </a:pPr>
            <a:r>
              <a:rPr lang="nl-NL" sz="1500" dirty="0">
                <a:latin typeface="Candara" panose="020E0502030303020204" pitchFamily="34" charset="0"/>
              </a:rPr>
              <a:t>Niet waar</a:t>
            </a:r>
          </a:p>
          <a:p>
            <a:pPr marL="803275" indent="-803275">
              <a:lnSpc>
                <a:spcPts val="1500"/>
              </a:lnSpc>
              <a:spcBef>
                <a:spcPts val="200"/>
              </a:spcBef>
              <a:spcAft>
                <a:spcPts val="200"/>
              </a:spcAft>
              <a:tabLst>
                <a:tab pos="1081088" algn="l"/>
                <a:tab pos="1431925" algn="l"/>
              </a:tabLst>
            </a:pPr>
            <a:r>
              <a:rPr lang="nl-NL" sz="1500" dirty="0">
                <a:latin typeface="Candara" panose="020E0502030303020204" pitchFamily="34" charset="0"/>
              </a:rPr>
              <a:t>Vraag 2: 	Als ik mijn tanden poets, dan draai ik de kraan dicht tot ik klaar ben. </a:t>
            </a:r>
          </a:p>
          <a:p>
            <a:pPr marL="1081088" lvl="1" indent="-252413">
              <a:lnSpc>
                <a:spcPts val="1500"/>
              </a:lnSpc>
              <a:spcBef>
                <a:spcPts val="200"/>
              </a:spcBef>
              <a:spcAft>
                <a:spcPts val="200"/>
              </a:spcAft>
              <a:buFont typeface="Wingdings" panose="05000000000000000000" pitchFamily="2" charset="2"/>
              <a:buChar char="q"/>
              <a:tabLst>
                <a:tab pos="1081088" algn="l"/>
              </a:tabLst>
            </a:pPr>
            <a:r>
              <a:rPr lang="nl-NL" sz="1500" dirty="0">
                <a:latin typeface="Candara" panose="020E0502030303020204" pitchFamily="34" charset="0"/>
              </a:rPr>
              <a:t>Waar</a:t>
            </a:r>
          </a:p>
          <a:p>
            <a:pPr marL="1081088" lvl="1" indent="-252413">
              <a:lnSpc>
                <a:spcPts val="1500"/>
              </a:lnSpc>
              <a:spcBef>
                <a:spcPts val="200"/>
              </a:spcBef>
              <a:spcAft>
                <a:spcPts val="200"/>
              </a:spcAft>
              <a:buFont typeface="Wingdings" panose="05000000000000000000" pitchFamily="2" charset="2"/>
              <a:buChar char="q"/>
              <a:tabLst>
                <a:tab pos="534988" algn="l"/>
                <a:tab pos="1081088" algn="l"/>
              </a:tabLst>
            </a:pPr>
            <a:r>
              <a:rPr lang="nl-NL" sz="1500" dirty="0">
                <a:latin typeface="Candara" panose="020E0502030303020204" pitchFamily="34" charset="0"/>
              </a:rPr>
              <a:t>Niet waar</a:t>
            </a:r>
          </a:p>
          <a:p>
            <a:pPr marL="803275" indent="-803275">
              <a:lnSpc>
                <a:spcPts val="1500"/>
              </a:lnSpc>
              <a:spcBef>
                <a:spcPts val="200"/>
              </a:spcBef>
              <a:spcAft>
                <a:spcPts val="200"/>
              </a:spcAft>
              <a:tabLst>
                <a:tab pos="1081088" algn="l"/>
                <a:tab pos="1431925" algn="l"/>
              </a:tabLst>
            </a:pPr>
            <a:r>
              <a:rPr lang="nl-NL" sz="1500" dirty="0">
                <a:latin typeface="Candara" panose="020E0502030303020204" pitchFamily="34" charset="0"/>
              </a:rPr>
              <a:t>Vraag 3: 	Ik probeer mijn afval steeds in de juiste vuilnisbak te gooien.</a:t>
            </a:r>
          </a:p>
          <a:p>
            <a:pPr marL="1081088" lvl="1" indent="-252413">
              <a:lnSpc>
                <a:spcPts val="1500"/>
              </a:lnSpc>
              <a:spcBef>
                <a:spcPts val="200"/>
              </a:spcBef>
              <a:spcAft>
                <a:spcPts val="200"/>
              </a:spcAft>
              <a:buFont typeface="Wingdings" panose="05000000000000000000" pitchFamily="2" charset="2"/>
              <a:buChar char="q"/>
              <a:tabLst>
                <a:tab pos="1081088" algn="l"/>
              </a:tabLst>
            </a:pPr>
            <a:r>
              <a:rPr lang="nl-NL" sz="1500" dirty="0">
                <a:latin typeface="Candara" panose="020E0502030303020204" pitchFamily="34" charset="0"/>
              </a:rPr>
              <a:t>Waar</a:t>
            </a:r>
          </a:p>
          <a:p>
            <a:pPr marL="1081088" lvl="1" indent="-252413">
              <a:lnSpc>
                <a:spcPts val="1500"/>
              </a:lnSpc>
              <a:spcBef>
                <a:spcPts val="200"/>
              </a:spcBef>
              <a:spcAft>
                <a:spcPts val="200"/>
              </a:spcAft>
              <a:buFont typeface="Wingdings" panose="05000000000000000000" pitchFamily="2" charset="2"/>
              <a:buChar char="q"/>
              <a:tabLst>
                <a:tab pos="534988" algn="l"/>
                <a:tab pos="1081088" algn="l"/>
              </a:tabLst>
            </a:pPr>
            <a:r>
              <a:rPr lang="nl-NL" sz="1500" dirty="0">
                <a:latin typeface="Candara" panose="020E0502030303020204" pitchFamily="34" charset="0"/>
              </a:rPr>
              <a:t>Niet waar</a:t>
            </a:r>
          </a:p>
          <a:p>
            <a:pPr marL="803275" indent="-803275">
              <a:lnSpc>
                <a:spcPts val="1500"/>
              </a:lnSpc>
              <a:spcBef>
                <a:spcPts val="200"/>
              </a:spcBef>
              <a:spcAft>
                <a:spcPts val="200"/>
              </a:spcAft>
              <a:tabLst>
                <a:tab pos="1081088" algn="l"/>
                <a:tab pos="1431925" algn="l"/>
              </a:tabLst>
            </a:pPr>
            <a:r>
              <a:rPr lang="nl-NL" sz="1500" dirty="0">
                <a:latin typeface="Candara" panose="020E0502030303020204" pitchFamily="34" charset="0"/>
              </a:rPr>
              <a:t>Vraag 4: 	Als ik naar school kom breng ik een plastic drinkfles mee die ik kan hergebruiken. </a:t>
            </a:r>
          </a:p>
          <a:p>
            <a:pPr marL="1081088" lvl="1" indent="-252413">
              <a:lnSpc>
                <a:spcPts val="1500"/>
              </a:lnSpc>
              <a:spcBef>
                <a:spcPts val="200"/>
              </a:spcBef>
              <a:spcAft>
                <a:spcPts val="200"/>
              </a:spcAft>
              <a:buFont typeface="Wingdings" panose="05000000000000000000" pitchFamily="2" charset="2"/>
              <a:buChar char="q"/>
              <a:tabLst>
                <a:tab pos="1081088" algn="l"/>
              </a:tabLst>
            </a:pPr>
            <a:r>
              <a:rPr lang="nl-NL" sz="1500" dirty="0">
                <a:latin typeface="Candara" panose="020E0502030303020204" pitchFamily="34" charset="0"/>
              </a:rPr>
              <a:t>Waar</a:t>
            </a:r>
          </a:p>
          <a:p>
            <a:pPr marL="1081088" lvl="1" indent="-252413">
              <a:lnSpc>
                <a:spcPts val="1500"/>
              </a:lnSpc>
              <a:spcBef>
                <a:spcPts val="200"/>
              </a:spcBef>
              <a:spcAft>
                <a:spcPts val="200"/>
              </a:spcAft>
              <a:buFont typeface="Wingdings" panose="05000000000000000000" pitchFamily="2" charset="2"/>
              <a:buChar char="q"/>
              <a:tabLst>
                <a:tab pos="534988" algn="l"/>
                <a:tab pos="1081088" algn="l"/>
              </a:tabLst>
            </a:pPr>
            <a:r>
              <a:rPr lang="nl-NL" sz="1500" dirty="0">
                <a:latin typeface="Candara" panose="020E0502030303020204" pitchFamily="34" charset="0"/>
              </a:rPr>
              <a:t>Niet waar</a:t>
            </a:r>
          </a:p>
          <a:p>
            <a:pPr marL="803275" indent="-803275">
              <a:lnSpc>
                <a:spcPts val="1500"/>
              </a:lnSpc>
              <a:spcBef>
                <a:spcPts val="200"/>
              </a:spcBef>
              <a:spcAft>
                <a:spcPts val="200"/>
              </a:spcAft>
              <a:tabLst>
                <a:tab pos="1081088" algn="l"/>
                <a:tab pos="1431925" algn="l"/>
              </a:tabLst>
            </a:pPr>
            <a:r>
              <a:rPr lang="nl-NL" sz="1500" dirty="0">
                <a:latin typeface="Candara" panose="020E0502030303020204" pitchFamily="34" charset="0"/>
              </a:rPr>
              <a:t>Vraag 5:	Ik gebruik een brooddoos in plaats van zilverpapier om mijn lunch te verpakken. </a:t>
            </a:r>
          </a:p>
          <a:p>
            <a:pPr marL="1081088" lvl="1" indent="-252413">
              <a:lnSpc>
                <a:spcPts val="1500"/>
              </a:lnSpc>
              <a:spcBef>
                <a:spcPts val="200"/>
              </a:spcBef>
              <a:spcAft>
                <a:spcPts val="200"/>
              </a:spcAft>
              <a:buFont typeface="Wingdings" panose="05000000000000000000" pitchFamily="2" charset="2"/>
              <a:buChar char="q"/>
              <a:tabLst>
                <a:tab pos="1081088" algn="l"/>
              </a:tabLst>
            </a:pPr>
            <a:r>
              <a:rPr lang="nl-NL" sz="1500" dirty="0">
                <a:latin typeface="Candara" panose="020E0502030303020204" pitchFamily="34" charset="0"/>
              </a:rPr>
              <a:t>Waar</a:t>
            </a:r>
          </a:p>
          <a:p>
            <a:pPr marL="1081088" lvl="1" indent="-252413">
              <a:lnSpc>
                <a:spcPts val="1500"/>
              </a:lnSpc>
              <a:spcBef>
                <a:spcPts val="200"/>
              </a:spcBef>
              <a:spcAft>
                <a:spcPts val="200"/>
              </a:spcAft>
              <a:buFont typeface="Wingdings" panose="05000000000000000000" pitchFamily="2" charset="2"/>
              <a:buChar char="q"/>
              <a:tabLst>
                <a:tab pos="534988" algn="l"/>
                <a:tab pos="1081088" algn="l"/>
              </a:tabLst>
            </a:pPr>
            <a:r>
              <a:rPr lang="nl-NL" sz="1500" dirty="0">
                <a:latin typeface="Candara" panose="020E0502030303020204" pitchFamily="34" charset="0"/>
              </a:rPr>
              <a:t>Niet waar</a:t>
            </a:r>
          </a:p>
          <a:p>
            <a:pPr marL="803275" indent="-803275">
              <a:lnSpc>
                <a:spcPts val="1500"/>
              </a:lnSpc>
              <a:spcBef>
                <a:spcPts val="200"/>
              </a:spcBef>
              <a:spcAft>
                <a:spcPts val="200"/>
              </a:spcAft>
              <a:tabLst>
                <a:tab pos="1081088" algn="l"/>
                <a:tab pos="1431925" algn="l"/>
              </a:tabLst>
            </a:pPr>
            <a:r>
              <a:rPr lang="nl-NL" sz="1500" dirty="0">
                <a:latin typeface="Candara" panose="020E0502030303020204" pitchFamily="34" charset="0"/>
              </a:rPr>
              <a:t>Vraag 6: 	Ik sluit thuis de deuren als ik een kamer verlaat, zo kan de warmte niet weg. </a:t>
            </a:r>
          </a:p>
          <a:p>
            <a:pPr marL="1081088" lvl="1" indent="-252413">
              <a:lnSpc>
                <a:spcPts val="1500"/>
              </a:lnSpc>
              <a:spcBef>
                <a:spcPts val="200"/>
              </a:spcBef>
              <a:spcAft>
                <a:spcPts val="200"/>
              </a:spcAft>
              <a:buFont typeface="Wingdings" panose="05000000000000000000" pitchFamily="2" charset="2"/>
              <a:buChar char="q"/>
              <a:tabLst>
                <a:tab pos="1081088" algn="l"/>
              </a:tabLst>
            </a:pPr>
            <a:r>
              <a:rPr lang="nl-NL" sz="1500" dirty="0">
                <a:latin typeface="Candara" panose="020E0502030303020204" pitchFamily="34" charset="0"/>
              </a:rPr>
              <a:t>Waar</a:t>
            </a:r>
          </a:p>
          <a:p>
            <a:pPr marL="1081088" lvl="1" indent="-252413">
              <a:lnSpc>
                <a:spcPts val="1500"/>
              </a:lnSpc>
              <a:spcBef>
                <a:spcPts val="200"/>
              </a:spcBef>
              <a:spcAft>
                <a:spcPts val="200"/>
              </a:spcAft>
              <a:buFont typeface="Wingdings" panose="05000000000000000000" pitchFamily="2" charset="2"/>
              <a:buChar char="q"/>
              <a:tabLst>
                <a:tab pos="534988" algn="l"/>
                <a:tab pos="1081088" algn="l"/>
              </a:tabLst>
            </a:pPr>
            <a:r>
              <a:rPr lang="nl-NL" sz="1500" dirty="0">
                <a:latin typeface="Candara" panose="020E0502030303020204" pitchFamily="34" charset="0"/>
              </a:rPr>
              <a:t>Niet waar</a:t>
            </a:r>
          </a:p>
          <a:p>
            <a:pPr marL="803275" indent="-803275">
              <a:lnSpc>
                <a:spcPts val="1500"/>
              </a:lnSpc>
              <a:spcBef>
                <a:spcPts val="200"/>
              </a:spcBef>
              <a:spcAft>
                <a:spcPts val="200"/>
              </a:spcAft>
              <a:tabLst>
                <a:tab pos="1081088" algn="l"/>
                <a:tab pos="1431925" algn="l"/>
              </a:tabLst>
            </a:pPr>
            <a:r>
              <a:rPr lang="nl-NL" sz="1500" dirty="0">
                <a:latin typeface="Candara" panose="020E0502030303020204" pitchFamily="34" charset="0"/>
              </a:rPr>
              <a:t>Vraag 7: 	Als ik onder de douche sta of mijn handen was, dan draai ik de kraan terug dicht tot ik klaar ben. </a:t>
            </a:r>
          </a:p>
          <a:p>
            <a:pPr marL="1081088" lvl="1" indent="-252413">
              <a:lnSpc>
                <a:spcPts val="1500"/>
              </a:lnSpc>
              <a:spcBef>
                <a:spcPts val="200"/>
              </a:spcBef>
              <a:spcAft>
                <a:spcPts val="200"/>
              </a:spcAft>
              <a:buFont typeface="Wingdings" panose="05000000000000000000" pitchFamily="2" charset="2"/>
              <a:buChar char="q"/>
              <a:tabLst>
                <a:tab pos="1081088" algn="l"/>
              </a:tabLst>
            </a:pPr>
            <a:r>
              <a:rPr lang="nl-NL" sz="1500" dirty="0">
                <a:latin typeface="Candara" panose="020E0502030303020204" pitchFamily="34" charset="0"/>
              </a:rPr>
              <a:t>Waar</a:t>
            </a:r>
          </a:p>
          <a:p>
            <a:pPr marL="1081088" lvl="1" indent="-252413">
              <a:lnSpc>
                <a:spcPts val="1500"/>
              </a:lnSpc>
              <a:spcBef>
                <a:spcPts val="200"/>
              </a:spcBef>
              <a:spcAft>
                <a:spcPts val="200"/>
              </a:spcAft>
              <a:buFont typeface="Wingdings" panose="05000000000000000000" pitchFamily="2" charset="2"/>
              <a:buChar char="q"/>
              <a:tabLst>
                <a:tab pos="534988" algn="l"/>
                <a:tab pos="1081088" algn="l"/>
              </a:tabLst>
            </a:pPr>
            <a:r>
              <a:rPr lang="nl-NL" sz="1500" dirty="0">
                <a:latin typeface="Candara" panose="020E0502030303020204" pitchFamily="34" charset="0"/>
              </a:rPr>
              <a:t>Niet waar</a:t>
            </a:r>
          </a:p>
          <a:p>
            <a:pPr marL="803275" indent="-803275">
              <a:lnSpc>
                <a:spcPts val="1500"/>
              </a:lnSpc>
              <a:spcBef>
                <a:spcPts val="200"/>
              </a:spcBef>
              <a:spcAft>
                <a:spcPts val="200"/>
              </a:spcAft>
              <a:tabLst>
                <a:tab pos="1081088" algn="l"/>
                <a:tab pos="1431925" algn="l"/>
              </a:tabLst>
            </a:pPr>
            <a:r>
              <a:rPr lang="nl-NL" sz="1500" dirty="0">
                <a:latin typeface="Candara" panose="020E0502030303020204" pitchFamily="34" charset="0"/>
              </a:rPr>
              <a:t>Vraag 8: 	Ik gebruik zowel de voorkant als de achterkant van een blad papier. </a:t>
            </a:r>
          </a:p>
          <a:p>
            <a:pPr marL="1081088" lvl="1" indent="-252413">
              <a:lnSpc>
                <a:spcPts val="1500"/>
              </a:lnSpc>
              <a:spcBef>
                <a:spcPts val="200"/>
              </a:spcBef>
              <a:spcAft>
                <a:spcPts val="200"/>
              </a:spcAft>
              <a:buFont typeface="Wingdings" panose="05000000000000000000" pitchFamily="2" charset="2"/>
              <a:buChar char="q"/>
              <a:tabLst>
                <a:tab pos="1081088" algn="l"/>
              </a:tabLst>
            </a:pPr>
            <a:r>
              <a:rPr lang="nl-NL" sz="1500" dirty="0">
                <a:latin typeface="Candara" panose="020E0502030303020204" pitchFamily="34" charset="0"/>
              </a:rPr>
              <a:t>Waar</a:t>
            </a:r>
          </a:p>
          <a:p>
            <a:pPr marL="1081088" lvl="1" indent="-252413">
              <a:lnSpc>
                <a:spcPts val="1500"/>
              </a:lnSpc>
              <a:spcBef>
                <a:spcPts val="200"/>
              </a:spcBef>
              <a:spcAft>
                <a:spcPts val="200"/>
              </a:spcAft>
              <a:buFont typeface="Wingdings" panose="05000000000000000000" pitchFamily="2" charset="2"/>
              <a:buChar char="q"/>
              <a:tabLst>
                <a:tab pos="534988" algn="l"/>
                <a:tab pos="1081088" algn="l"/>
              </a:tabLst>
            </a:pPr>
            <a:r>
              <a:rPr lang="nl-NL" sz="1500" dirty="0">
                <a:latin typeface="Candara" panose="020E0502030303020204" pitchFamily="34" charset="0"/>
              </a:rPr>
              <a:t>Niet waar</a:t>
            </a:r>
          </a:p>
          <a:p>
            <a:pPr marL="803275" indent="-803275">
              <a:lnSpc>
                <a:spcPts val="1500"/>
              </a:lnSpc>
              <a:spcBef>
                <a:spcPts val="200"/>
              </a:spcBef>
              <a:spcAft>
                <a:spcPts val="200"/>
              </a:spcAft>
              <a:tabLst>
                <a:tab pos="1081088" algn="l"/>
                <a:tab pos="1431925" algn="l"/>
              </a:tabLst>
            </a:pPr>
            <a:r>
              <a:rPr lang="nl-NL" sz="1500" dirty="0">
                <a:latin typeface="Candara" panose="020E0502030303020204" pitchFamily="34" charset="0"/>
              </a:rPr>
              <a:t>Vraag 9: 	Ik raap af en toe een papiertje op dat ik op de grond vind en ik gooi het in de juiste vuilnisbak. Zo wordt mijn omgeving een beetje properder. </a:t>
            </a:r>
          </a:p>
          <a:p>
            <a:pPr marL="1081088" lvl="1" indent="-252413">
              <a:lnSpc>
                <a:spcPts val="1500"/>
              </a:lnSpc>
              <a:spcBef>
                <a:spcPts val="200"/>
              </a:spcBef>
              <a:spcAft>
                <a:spcPts val="200"/>
              </a:spcAft>
              <a:buFont typeface="Wingdings" panose="05000000000000000000" pitchFamily="2" charset="2"/>
              <a:buChar char="q"/>
              <a:tabLst>
                <a:tab pos="1081088" algn="l"/>
              </a:tabLst>
            </a:pPr>
            <a:r>
              <a:rPr lang="nl-NL" sz="1500" dirty="0">
                <a:latin typeface="Candara" panose="020E0502030303020204" pitchFamily="34" charset="0"/>
              </a:rPr>
              <a:t>Waar</a:t>
            </a:r>
          </a:p>
          <a:p>
            <a:pPr marL="1081088" lvl="1" indent="-252413">
              <a:lnSpc>
                <a:spcPts val="1500"/>
              </a:lnSpc>
              <a:spcBef>
                <a:spcPts val="200"/>
              </a:spcBef>
              <a:spcAft>
                <a:spcPts val="200"/>
              </a:spcAft>
              <a:buFont typeface="Wingdings" panose="05000000000000000000" pitchFamily="2" charset="2"/>
              <a:buChar char="q"/>
              <a:tabLst>
                <a:tab pos="534988" algn="l"/>
                <a:tab pos="1081088" algn="l"/>
              </a:tabLst>
            </a:pPr>
            <a:r>
              <a:rPr lang="nl-NL" sz="1500" dirty="0">
                <a:latin typeface="Candara" panose="020E0502030303020204" pitchFamily="34" charset="0"/>
              </a:rPr>
              <a:t>Niet waar</a:t>
            </a:r>
          </a:p>
          <a:p>
            <a:pPr marL="803275" indent="-803275">
              <a:lnSpc>
                <a:spcPts val="1500"/>
              </a:lnSpc>
              <a:spcBef>
                <a:spcPts val="200"/>
              </a:spcBef>
              <a:spcAft>
                <a:spcPts val="200"/>
              </a:spcAft>
              <a:tabLst>
                <a:tab pos="1081088" algn="l"/>
                <a:tab pos="1431925" algn="l"/>
              </a:tabLst>
            </a:pPr>
            <a:r>
              <a:rPr lang="nl-NL" sz="1500" dirty="0">
                <a:latin typeface="Candara" panose="020E0502030303020204" pitchFamily="34" charset="0"/>
              </a:rPr>
              <a:t>Vraag 10: 	Ik drink kraantjeswater in plaats van flessenwater, zo is er minder afval. </a:t>
            </a:r>
          </a:p>
          <a:p>
            <a:pPr marL="1081088" lvl="1" indent="-252413">
              <a:lnSpc>
                <a:spcPts val="1500"/>
              </a:lnSpc>
              <a:spcBef>
                <a:spcPts val="200"/>
              </a:spcBef>
              <a:spcAft>
                <a:spcPts val="200"/>
              </a:spcAft>
              <a:buFont typeface="Wingdings" panose="05000000000000000000" pitchFamily="2" charset="2"/>
              <a:buChar char="q"/>
              <a:tabLst>
                <a:tab pos="1081088" algn="l"/>
              </a:tabLst>
            </a:pPr>
            <a:r>
              <a:rPr lang="nl-NL" sz="1500" dirty="0">
                <a:latin typeface="Candara" panose="020E0502030303020204" pitchFamily="34" charset="0"/>
              </a:rPr>
              <a:t>Waar</a:t>
            </a:r>
          </a:p>
          <a:p>
            <a:pPr marL="1081088" lvl="1" indent="-252413">
              <a:lnSpc>
                <a:spcPts val="1500"/>
              </a:lnSpc>
              <a:spcBef>
                <a:spcPts val="200"/>
              </a:spcBef>
              <a:spcAft>
                <a:spcPts val="200"/>
              </a:spcAft>
              <a:buFont typeface="Wingdings" panose="05000000000000000000" pitchFamily="2" charset="2"/>
              <a:buChar char="q"/>
              <a:tabLst>
                <a:tab pos="534988" algn="l"/>
                <a:tab pos="1081088" algn="l"/>
              </a:tabLst>
            </a:pPr>
            <a:r>
              <a:rPr lang="nl-NL" sz="1500" dirty="0">
                <a:latin typeface="Candara" panose="020E0502030303020204" pitchFamily="34" charset="0"/>
              </a:rPr>
              <a:t>Niet waar</a:t>
            </a:r>
          </a:p>
        </p:txBody>
      </p:sp>
      <p:sp>
        <p:nvSpPr>
          <p:cNvPr id="4" name="Rechthoek 3">
            <a:extLst>
              <a:ext uri="{FF2B5EF4-FFF2-40B4-BE49-F238E27FC236}">
                <a16:creationId xmlns:a16="http://schemas.microsoft.com/office/drawing/2014/main" id="{BE50CD91-A14A-467F-BA46-24556469FF01}"/>
              </a:ext>
            </a:extLst>
          </p:cNvPr>
          <p:cNvSpPr/>
          <p:nvPr/>
        </p:nvSpPr>
        <p:spPr>
          <a:xfrm>
            <a:off x="188260" y="8800238"/>
            <a:ext cx="6481480"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nl-NL" sz="1500" dirty="0"/>
              <a:t>Klaar? Tel elk ‘waar’-vierkantje dat jij ingekleurd hebt. </a:t>
            </a:r>
          </a:p>
          <a:p>
            <a:r>
              <a:rPr lang="nl-NL" sz="1500" dirty="0"/>
              <a:t>Als je minder dan 5/10 scoorde, dan ben je niet zo zuinig. </a:t>
            </a:r>
          </a:p>
          <a:p>
            <a:r>
              <a:rPr lang="nl-NL" sz="1500" dirty="0"/>
              <a:t>Scoorde je meer dan 5/10, wauw! </a:t>
            </a:r>
          </a:p>
          <a:p>
            <a:r>
              <a:rPr lang="nl-NL" sz="1500" dirty="0"/>
              <a:t>Vul bovenaan in hoeveel op tien jij scoorde. </a:t>
            </a:r>
            <a:endParaRPr lang="nl-BE" sz="1500" dirty="0"/>
          </a:p>
        </p:txBody>
      </p:sp>
      <p:sp>
        <p:nvSpPr>
          <p:cNvPr id="5" name="Rectangle: Rounded Corners 4">
            <a:extLst>
              <a:ext uri="{FF2B5EF4-FFF2-40B4-BE49-F238E27FC236}">
                <a16:creationId xmlns:a16="http://schemas.microsoft.com/office/drawing/2014/main" id="{E28995DC-D8C7-4DC2-A66A-10CA2D26FB1E}"/>
              </a:ext>
            </a:extLst>
          </p:cNvPr>
          <p:cNvSpPr/>
          <p:nvPr/>
        </p:nvSpPr>
        <p:spPr>
          <a:xfrm>
            <a:off x="4406831" y="124787"/>
            <a:ext cx="2262909" cy="36474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60"/>
              </a:lnSpc>
            </a:pPr>
            <a:r>
              <a:rPr lang="nl-NL" i="1" dirty="0">
                <a:solidFill>
                  <a:schemeClr val="tx1"/>
                </a:solidFill>
                <a:latin typeface="Calibri" panose="020F0502020204030204" pitchFamily="34" charset="0"/>
                <a:ea typeface="Calibri" panose="020F0502020204030204" pitchFamily="34" charset="0"/>
                <a:cs typeface="Times New Roman" panose="02020603050405020304" pitchFamily="18" charset="0"/>
              </a:rPr>
              <a:t>Ik scoorde: ……/10</a:t>
            </a:r>
            <a:endParaRPr lang="en-AU" dirty="0">
              <a:solidFill>
                <a:schemeClr val="tx1"/>
              </a:solidFill>
            </a:endParaRPr>
          </a:p>
        </p:txBody>
      </p:sp>
      <p:sp>
        <p:nvSpPr>
          <p:cNvPr id="7" name="Rechthoek 6">
            <a:extLst>
              <a:ext uri="{FF2B5EF4-FFF2-40B4-BE49-F238E27FC236}">
                <a16:creationId xmlns:a16="http://schemas.microsoft.com/office/drawing/2014/main" id="{C9A8A99B-DF55-455B-86F1-C63B9A5FC1B1}"/>
              </a:ext>
            </a:extLst>
          </p:cNvPr>
          <p:cNvSpPr/>
          <p:nvPr/>
        </p:nvSpPr>
        <p:spPr>
          <a:xfrm>
            <a:off x="188260" y="-386484"/>
            <a:ext cx="6481481" cy="1167243"/>
          </a:xfrm>
          <a:prstGeom prst="rect">
            <a:avLst/>
          </a:prstGeom>
        </p:spPr>
        <p:txBody>
          <a:bodyPr wrap="square">
            <a:spAutoFit/>
          </a:bodyPr>
          <a:lstStyle/>
          <a:p>
            <a:pPr algn="ctr">
              <a:lnSpc>
                <a:spcPct val="107000"/>
              </a:lnSpc>
              <a:spcAft>
                <a:spcPts val="800"/>
              </a:spcAft>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startAt="5"/>
            </a:pPr>
            <a:r>
              <a:rPr lang="nl-BE" b="1" i="1" dirty="0">
                <a:latin typeface="Calibri" panose="020F0502020204030204" pitchFamily="34" charset="0"/>
                <a:ea typeface="Calibri" panose="020F0502020204030204" pitchFamily="34" charset="0"/>
                <a:cs typeface="Times New Roman" panose="02020603050405020304" pitchFamily="18" charset="0"/>
              </a:rPr>
              <a:t>Hoe zuinig ben jij? Doe de test. </a:t>
            </a:r>
            <a:endParaRPr lang="nl-BE" sz="1600" b="1" dirty="0">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2" name="Tijdelijke aanduiding voor dianummer 1">
            <a:extLst>
              <a:ext uri="{FF2B5EF4-FFF2-40B4-BE49-F238E27FC236}">
                <a16:creationId xmlns:a16="http://schemas.microsoft.com/office/drawing/2014/main" id="{873AFA43-4740-4F04-9A59-EAC04291839D}"/>
              </a:ext>
            </a:extLst>
          </p:cNvPr>
          <p:cNvSpPr>
            <a:spLocks noGrp="1"/>
          </p:cNvSpPr>
          <p:nvPr>
            <p:ph type="sldNum" sz="quarter" idx="12"/>
          </p:nvPr>
        </p:nvSpPr>
        <p:spPr>
          <a:xfrm>
            <a:off x="5368738" y="9378597"/>
            <a:ext cx="1543050" cy="527403"/>
          </a:xfrm>
        </p:spPr>
        <p:txBody>
          <a:bodyPr/>
          <a:lstStyle/>
          <a:p>
            <a:fld id="{6CFAD42C-ADBC-4BDF-9EED-E53206EEABF7}" type="slidenum">
              <a:rPr lang="nl-BE" smtClean="0"/>
              <a:t>22</a:t>
            </a:fld>
            <a:endParaRPr lang="nl-BE" dirty="0"/>
          </a:p>
        </p:txBody>
      </p:sp>
    </p:spTree>
    <p:extLst>
      <p:ext uri="{BB962C8B-B14F-4D97-AF65-F5344CB8AC3E}">
        <p14:creationId xmlns:p14="http://schemas.microsoft.com/office/powerpoint/2010/main" val="2944755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6B79321-D35B-4634-9AB2-B3C9822388DD}"/>
              </a:ext>
            </a:extLst>
          </p:cNvPr>
          <p:cNvSpPr/>
          <p:nvPr/>
        </p:nvSpPr>
        <p:spPr>
          <a:xfrm>
            <a:off x="188260" y="232078"/>
            <a:ext cx="6481481" cy="1167243"/>
          </a:xfrm>
          <a:prstGeom prst="rect">
            <a:avLst/>
          </a:prstGeom>
        </p:spPr>
        <p:txBody>
          <a:bodyPr wrap="square">
            <a:spAutoFit/>
          </a:bodyPr>
          <a:lstStyle/>
          <a:p>
            <a:pPr algn="ctr">
              <a:lnSpc>
                <a:spcPct val="107000"/>
              </a:lnSpc>
              <a:spcAft>
                <a:spcPts val="800"/>
              </a:spcAft>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startAt="6"/>
            </a:pPr>
            <a:r>
              <a:rPr lang="nl-BE" b="1" i="1" dirty="0">
                <a:latin typeface="Calibri" panose="020F0502020204030204" pitchFamily="34" charset="0"/>
                <a:ea typeface="Calibri" panose="020F0502020204030204" pitchFamily="34" charset="0"/>
                <a:cs typeface="Times New Roman" panose="02020603050405020304" pitchFamily="18" charset="0"/>
              </a:rPr>
              <a:t>doolhof</a:t>
            </a:r>
            <a:r>
              <a:rPr lang="nl-BE" i="1" dirty="0">
                <a:latin typeface="Calibri" panose="020F0502020204030204" pitchFamily="34" charset="0"/>
                <a:ea typeface="Calibri" panose="020F0502020204030204" pitchFamily="34" charset="0"/>
                <a:cs typeface="Times New Roman" panose="02020603050405020304" pitchFamily="18" charset="0"/>
              </a:rPr>
              <a:t> </a:t>
            </a:r>
            <a:endParaRPr lang="nl-BE" sz="1600" dirty="0">
              <a:latin typeface="Calibri" panose="020F0502020204030204" pitchFamily="34" charset="0"/>
              <a:ea typeface="Calibri" panose="020F0502020204030204" pitchFamily="34" charset="0"/>
              <a:cs typeface="Times New Roman" panose="02020603050405020304" pitchFamily="18" charset="0"/>
            </a:endParaRPr>
          </a:p>
          <a:p>
            <a:r>
              <a:rPr lang="nl-NL" i="1" dirty="0">
                <a:latin typeface="Calibri" panose="020F0502020204030204" pitchFamily="34" charset="0"/>
                <a:ea typeface="Calibri" panose="020F0502020204030204" pitchFamily="34" charset="0"/>
                <a:cs typeface="Times New Roman" panose="02020603050405020304" pitchFamily="18" charset="0"/>
              </a:rPr>
              <a:t>Help de vuilnismannen hun weg tot bij de lege doos rijst te vinden. </a:t>
            </a:r>
            <a:endParaRPr lang="nl-BE" dirty="0"/>
          </a:p>
        </p:txBody>
      </p:sp>
      <p:pic>
        <p:nvPicPr>
          <p:cNvPr id="11266" name="Picture 2">
            <a:extLst>
              <a:ext uri="{FF2B5EF4-FFF2-40B4-BE49-F238E27FC236}">
                <a16:creationId xmlns:a16="http://schemas.microsoft.com/office/drawing/2014/main" id="{0AC5E5F9-0FAE-4F1F-9458-31BA2E3BDFAF}"/>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t="10753"/>
          <a:stretch/>
        </p:blipFill>
        <p:spPr bwMode="auto">
          <a:xfrm flipH="1">
            <a:off x="333326" y="1390952"/>
            <a:ext cx="5811979" cy="638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29DB02B2-EBCE-40BE-BE68-93B8E16E30F5}"/>
              </a:ext>
            </a:extLst>
          </p:cNvPr>
          <p:cNvSpPr/>
          <p:nvPr/>
        </p:nvSpPr>
        <p:spPr>
          <a:xfrm>
            <a:off x="188260" y="6955615"/>
            <a:ext cx="6481481" cy="2829236"/>
          </a:xfrm>
          <a:prstGeom prst="rect">
            <a:avLst/>
          </a:prstGeom>
        </p:spPr>
        <p:txBody>
          <a:bodyPr wrap="square">
            <a:spAutoFit/>
          </a:bodyPr>
          <a:lstStyle/>
          <a:p>
            <a:pPr algn="ctr">
              <a:lnSpc>
                <a:spcPct val="107000"/>
              </a:lnSpc>
              <a:spcAft>
                <a:spcPts val="800"/>
              </a:spcAft>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startAt="7"/>
            </a:pPr>
            <a:r>
              <a:rPr lang="nl-BE" b="1" i="1" dirty="0">
                <a:latin typeface="Calibri" panose="020F0502020204030204" pitchFamily="34" charset="0"/>
                <a:ea typeface="Calibri" panose="020F0502020204030204" pitchFamily="34" charset="0"/>
                <a:cs typeface="Times New Roman" panose="02020603050405020304" pitchFamily="18" charset="0"/>
              </a:rPr>
              <a:t>getallen </a:t>
            </a:r>
            <a:endParaRPr lang="nl-BE" sz="1600" b="1" dirty="0">
              <a:latin typeface="Calibri" panose="020F0502020204030204" pitchFamily="34" charset="0"/>
              <a:ea typeface="Calibri" panose="020F0502020204030204" pitchFamily="34" charset="0"/>
              <a:cs typeface="Times New Roman" panose="02020603050405020304" pitchFamily="18" charset="0"/>
            </a:endParaRPr>
          </a:p>
          <a:p>
            <a:r>
              <a:rPr lang="nl-NL" i="1" dirty="0">
                <a:latin typeface="Calibri" panose="020F0502020204030204" pitchFamily="34" charset="0"/>
                <a:ea typeface="Calibri" panose="020F0502020204030204" pitchFamily="34" charset="0"/>
                <a:cs typeface="Times New Roman" panose="02020603050405020304" pitchFamily="18" charset="0"/>
              </a:rPr>
              <a:t>Zoek alle getallen op de doos.</a:t>
            </a:r>
          </a:p>
          <a:p>
            <a:endParaRPr lang="nl-NL" i="1" dirty="0">
              <a:latin typeface="Calibri" panose="020F0502020204030204" pitchFamily="34" charset="0"/>
              <a:ea typeface="Calibri" panose="020F0502020204030204" pitchFamily="34" charset="0"/>
              <a:cs typeface="Times New Roman" panose="02020603050405020304" pitchFamily="18" charset="0"/>
            </a:endParaRPr>
          </a:p>
          <a:p>
            <a:r>
              <a:rPr lang="nl-NL" i="1" dirty="0">
                <a:latin typeface="Calibri" panose="020F0502020204030204" pitchFamily="34" charset="0"/>
                <a:ea typeface="Calibri" panose="020F0502020204030204" pitchFamily="34" charset="0"/>
                <a:cs typeface="Times New Roman" panose="02020603050405020304" pitchFamily="18" charset="0"/>
              </a:rPr>
              <a:t>……..		 ……..	 ……..	 ……..	</a:t>
            </a:r>
          </a:p>
          <a:p>
            <a:endParaRPr lang="nl-NL" i="1" dirty="0">
              <a:latin typeface="Calibri" panose="020F0502020204030204" pitchFamily="34" charset="0"/>
              <a:ea typeface="Calibri" panose="020F0502020204030204" pitchFamily="34" charset="0"/>
              <a:cs typeface="Times New Roman" panose="02020603050405020304" pitchFamily="18" charset="0"/>
            </a:endParaRPr>
          </a:p>
          <a:p>
            <a:r>
              <a:rPr lang="nl-NL" i="1" dirty="0">
                <a:latin typeface="Calibri" panose="020F0502020204030204" pitchFamily="34" charset="0"/>
                <a:ea typeface="Calibri" panose="020F0502020204030204" pitchFamily="34" charset="0"/>
                <a:cs typeface="Times New Roman" panose="02020603050405020304" pitchFamily="18" charset="0"/>
              </a:rPr>
              <a:t>Rangschik ze nu van groot naar klein. </a:t>
            </a:r>
          </a:p>
          <a:p>
            <a:endParaRPr lang="nl-NL" i="1" dirty="0">
              <a:latin typeface="Calibri" panose="020F0502020204030204" pitchFamily="34" charset="0"/>
              <a:cs typeface="Times New Roman" panose="02020603050405020304" pitchFamily="18" charset="0"/>
            </a:endParaRPr>
          </a:p>
          <a:p>
            <a:r>
              <a:rPr lang="nl-NL" i="1" dirty="0">
                <a:latin typeface="Calibri" panose="020F0502020204030204" pitchFamily="34" charset="0"/>
                <a:ea typeface="Calibri" panose="020F0502020204030204" pitchFamily="34" charset="0"/>
                <a:cs typeface="Times New Roman" panose="02020603050405020304" pitchFamily="18" charset="0"/>
              </a:rPr>
              <a:t>……..    &gt;	 ……..    &gt; 	 ……..    &gt; 	 ……..</a:t>
            </a:r>
            <a:endParaRPr lang="nl-BE" dirty="0"/>
          </a:p>
        </p:txBody>
      </p:sp>
      <p:sp>
        <p:nvSpPr>
          <p:cNvPr id="3" name="Rechthoek 2">
            <a:extLst>
              <a:ext uri="{FF2B5EF4-FFF2-40B4-BE49-F238E27FC236}">
                <a16:creationId xmlns:a16="http://schemas.microsoft.com/office/drawing/2014/main" id="{E3B0B235-F9F9-4884-84C6-EA99416CA8E6}"/>
              </a:ext>
            </a:extLst>
          </p:cNvPr>
          <p:cNvSpPr/>
          <p:nvPr/>
        </p:nvSpPr>
        <p:spPr>
          <a:xfrm>
            <a:off x="3959557" y="6710082"/>
            <a:ext cx="2199196" cy="10623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descr="Afbeelding met voedsel, tafel, zitten, groen&#10;&#10;Automatisch gegenereerde beschrijving">
            <a:extLst>
              <a:ext uri="{FF2B5EF4-FFF2-40B4-BE49-F238E27FC236}">
                <a16:creationId xmlns:a16="http://schemas.microsoft.com/office/drawing/2014/main" id="{4398F976-3347-48E0-A9ED-5B5AA5FE3C4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85891" y="6485972"/>
            <a:ext cx="3420028" cy="3420028"/>
          </a:xfrm>
          <a:prstGeom prst="rect">
            <a:avLst/>
          </a:prstGeom>
        </p:spPr>
      </p:pic>
      <p:sp>
        <p:nvSpPr>
          <p:cNvPr id="4" name="Tijdelijke aanduiding voor dianummer 3">
            <a:extLst>
              <a:ext uri="{FF2B5EF4-FFF2-40B4-BE49-F238E27FC236}">
                <a16:creationId xmlns:a16="http://schemas.microsoft.com/office/drawing/2014/main" id="{79203D96-95D4-4CDE-90B1-8AED22D231FB}"/>
              </a:ext>
            </a:extLst>
          </p:cNvPr>
          <p:cNvSpPr>
            <a:spLocks noGrp="1"/>
          </p:cNvSpPr>
          <p:nvPr>
            <p:ph type="sldNum" sz="quarter" idx="12"/>
          </p:nvPr>
        </p:nvSpPr>
        <p:spPr>
          <a:xfrm>
            <a:off x="5314108" y="9383102"/>
            <a:ext cx="1543050" cy="527403"/>
          </a:xfrm>
        </p:spPr>
        <p:txBody>
          <a:bodyPr/>
          <a:lstStyle/>
          <a:p>
            <a:fld id="{6CFAD42C-ADBC-4BDF-9EED-E53206EEABF7}" type="slidenum">
              <a:rPr lang="nl-BE" smtClean="0"/>
              <a:t>23</a:t>
            </a:fld>
            <a:endParaRPr lang="nl-BE"/>
          </a:p>
        </p:txBody>
      </p:sp>
    </p:spTree>
    <p:extLst>
      <p:ext uri="{BB962C8B-B14F-4D97-AF65-F5344CB8AC3E}">
        <p14:creationId xmlns:p14="http://schemas.microsoft.com/office/powerpoint/2010/main" val="3278077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6B79321-D35B-4634-9AB2-B3C9822388DD}"/>
              </a:ext>
            </a:extLst>
          </p:cNvPr>
          <p:cNvSpPr/>
          <p:nvPr/>
        </p:nvSpPr>
        <p:spPr>
          <a:xfrm>
            <a:off x="188260" y="232078"/>
            <a:ext cx="6481481" cy="1998239"/>
          </a:xfrm>
          <a:prstGeom prst="rect">
            <a:avLst/>
          </a:prstGeom>
        </p:spPr>
        <p:txBody>
          <a:bodyPr wrap="square">
            <a:spAutoFit/>
          </a:bodyPr>
          <a:lstStyle/>
          <a:p>
            <a:pPr algn="ctr">
              <a:lnSpc>
                <a:spcPct val="107000"/>
              </a:lnSpc>
              <a:spcAft>
                <a:spcPts val="800"/>
              </a:spcAft>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startAt="8"/>
            </a:pPr>
            <a:r>
              <a:rPr lang="nl-BE" b="1" i="1" dirty="0">
                <a:latin typeface="Calibri" panose="020F0502020204030204" pitchFamily="34" charset="0"/>
                <a:ea typeface="Calibri" panose="020F0502020204030204" pitchFamily="34" charset="0"/>
                <a:cs typeface="Times New Roman" panose="02020603050405020304" pitchFamily="18" charset="0"/>
              </a:rPr>
              <a:t>afvalwoordenspel </a:t>
            </a:r>
            <a:endParaRPr lang="nl-BE" sz="1600" b="1" dirty="0">
              <a:latin typeface="Calibri" panose="020F0502020204030204" pitchFamily="34" charset="0"/>
              <a:ea typeface="Calibri" panose="020F0502020204030204" pitchFamily="34" charset="0"/>
              <a:cs typeface="Times New Roman" panose="02020603050405020304" pitchFamily="18" charset="0"/>
            </a:endParaRPr>
          </a:p>
          <a:p>
            <a:r>
              <a:rPr lang="nl-NL" i="1" dirty="0">
                <a:latin typeface="Calibri" panose="020F0502020204030204" pitchFamily="34" charset="0"/>
                <a:ea typeface="Calibri" panose="020F0502020204030204" pitchFamily="34" charset="0"/>
                <a:cs typeface="Times New Roman" panose="02020603050405020304" pitchFamily="18" charset="0"/>
              </a:rPr>
              <a:t>Zoek de woorden in de puzzel op en streep ze door. De woorden staan van links naar rechts of van boven naar beneden geschreven. Heb je alle woorden gevonden, schrijf dan de overgebleven letters achter elkaar op de regel met de cijfers en lees de zin. </a:t>
            </a:r>
            <a:endParaRPr lang="nl-BE" dirty="0"/>
          </a:p>
        </p:txBody>
      </p:sp>
      <p:pic>
        <p:nvPicPr>
          <p:cNvPr id="3" name="Afbeelding 2">
            <a:extLst>
              <a:ext uri="{FF2B5EF4-FFF2-40B4-BE49-F238E27FC236}">
                <a16:creationId xmlns:a16="http://schemas.microsoft.com/office/drawing/2014/main" id="{040C4941-9D64-467B-A6E0-F2EE0DC2722C}"/>
              </a:ext>
            </a:extLst>
          </p:cNvPr>
          <p:cNvPicPr>
            <a:picLocks noChangeAspect="1"/>
          </p:cNvPicPr>
          <p:nvPr/>
        </p:nvPicPr>
        <p:blipFill>
          <a:blip r:embed="rId2"/>
          <a:stretch>
            <a:fillRect/>
          </a:stretch>
        </p:blipFill>
        <p:spPr>
          <a:xfrm>
            <a:off x="0" y="2372593"/>
            <a:ext cx="6858000" cy="7473697"/>
          </a:xfrm>
          <a:prstGeom prst="rect">
            <a:avLst/>
          </a:prstGeom>
        </p:spPr>
      </p:pic>
      <p:sp>
        <p:nvSpPr>
          <p:cNvPr id="4" name="Tijdelijke aanduiding voor dianummer 3">
            <a:extLst>
              <a:ext uri="{FF2B5EF4-FFF2-40B4-BE49-F238E27FC236}">
                <a16:creationId xmlns:a16="http://schemas.microsoft.com/office/drawing/2014/main" id="{82D72B62-8F0C-4BF7-8095-2008E25B50C3}"/>
              </a:ext>
            </a:extLst>
          </p:cNvPr>
          <p:cNvSpPr>
            <a:spLocks noGrp="1"/>
          </p:cNvSpPr>
          <p:nvPr>
            <p:ph type="sldNum" sz="quarter" idx="12"/>
          </p:nvPr>
        </p:nvSpPr>
        <p:spPr>
          <a:xfrm>
            <a:off x="5314950" y="9378597"/>
            <a:ext cx="1543050" cy="527403"/>
          </a:xfrm>
        </p:spPr>
        <p:txBody>
          <a:bodyPr/>
          <a:lstStyle/>
          <a:p>
            <a:fld id="{6CFAD42C-ADBC-4BDF-9EED-E53206EEABF7}" type="slidenum">
              <a:rPr lang="nl-BE" smtClean="0"/>
              <a:t>24</a:t>
            </a:fld>
            <a:endParaRPr lang="nl-BE" dirty="0"/>
          </a:p>
        </p:txBody>
      </p:sp>
    </p:spTree>
    <p:extLst>
      <p:ext uri="{BB962C8B-B14F-4D97-AF65-F5344CB8AC3E}">
        <p14:creationId xmlns:p14="http://schemas.microsoft.com/office/powerpoint/2010/main" val="36157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9830DEC-FAAE-4537-885F-C68DACFF1B6B}"/>
              </a:ext>
            </a:extLst>
          </p:cNvPr>
          <p:cNvSpPr/>
          <p:nvPr/>
        </p:nvSpPr>
        <p:spPr>
          <a:xfrm>
            <a:off x="188260" y="232078"/>
            <a:ext cx="6669740" cy="9974975"/>
          </a:xfrm>
          <a:prstGeom prst="rect">
            <a:avLst/>
          </a:prstGeom>
        </p:spPr>
        <p:txBody>
          <a:bodyPr wrap="square">
            <a:spAutoFit/>
          </a:bodyPr>
          <a:lstStyle/>
          <a:p>
            <a:pPr algn="ctr">
              <a:lnSpc>
                <a:spcPct val="107000"/>
              </a:lnSpc>
              <a:spcAft>
                <a:spcPts val="800"/>
              </a:spcAft>
            </a:pPr>
            <a:r>
              <a:rPr lang="nl-BE" sz="2400" dirty="0">
                <a:latin typeface="Copperplate Gothic Bold" panose="020E0705020206020404" pitchFamily="34" charset="0"/>
                <a:ea typeface="Calibri" panose="020F0502020204030204" pitchFamily="34" charset="0"/>
                <a:cs typeface="Times New Roman" panose="02020603050405020304" pitchFamily="18" charset="0"/>
              </a:rPr>
              <a:t>woordenlijst</a:t>
            </a:r>
            <a:r>
              <a:rPr lang="nl-BE" sz="2400" u="sng" dirty="0">
                <a:latin typeface="Copperplate Gothic Bold" panose="020E0705020206020404" pitchFamily="34" charset="0"/>
                <a:ea typeface="Calibri" panose="020F0502020204030204" pitchFamily="34" charset="0"/>
                <a:cs typeface="Times New Roman" panose="02020603050405020304" pitchFamily="18" charset="0"/>
              </a:rPr>
              <a:t> </a:t>
            </a:r>
            <a:endParaRPr lang="nl-B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200"/>
              <a:buFont typeface="+mj-lt"/>
              <a:buAutoNum type="arabicPeriod"/>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a:pPr>
            <a:r>
              <a:rPr lang="nl-BE" i="1" dirty="0">
                <a:latin typeface="Calibri" panose="020F0502020204030204" pitchFamily="34" charset="0"/>
                <a:ea typeface="Calibri" panose="020F0502020204030204" pitchFamily="34" charset="0"/>
                <a:cs typeface="Times New Roman" panose="02020603050405020304" pitchFamily="18" charset="0"/>
              </a:rPr>
              <a:t>woordverklaringen (op alfabetische volgorde)</a:t>
            </a:r>
            <a:endParaRPr lang="nl-NL" i="1" dirty="0">
              <a:latin typeface="Calibri" panose="020F0502020204030204" pitchFamily="34" charset="0"/>
              <a:ea typeface="Calibri" panose="020F0502020204030204" pitchFamily="34" charset="0"/>
              <a:cs typeface="Times New Roman" panose="02020603050405020304" pitchFamily="18" charset="0"/>
            </a:endParaRPr>
          </a:p>
          <a:p>
            <a:r>
              <a:rPr lang="nl-NL" b="1" dirty="0">
                <a:latin typeface="Candara" panose="020E0502030303020204" pitchFamily="34" charset="0"/>
              </a:rPr>
              <a:t>afbraaktijd</a:t>
            </a:r>
            <a:r>
              <a:rPr lang="nl-NL" dirty="0">
                <a:latin typeface="Candara" panose="020E0502030303020204" pitchFamily="34" charset="0"/>
              </a:rPr>
              <a:t>: de tijd die de natuur nodig heeft om afval te verteren</a:t>
            </a:r>
          </a:p>
          <a:p>
            <a:r>
              <a:rPr lang="nl-NL" b="1" dirty="0">
                <a:latin typeface="Candara" panose="020E0502030303020204" pitchFamily="34" charset="0"/>
              </a:rPr>
              <a:t>afval</a:t>
            </a:r>
            <a:r>
              <a:rPr lang="nl-NL" dirty="0">
                <a:latin typeface="Candara" panose="020E0502030303020204" pitchFamily="34" charset="0"/>
              </a:rPr>
              <a:t>: een rest product wat mensen overhouden en niks meer mee kunnen doen</a:t>
            </a:r>
          </a:p>
          <a:p>
            <a:r>
              <a:rPr lang="nl-NL" b="1" dirty="0">
                <a:latin typeface="Candara" panose="020E0502030303020204" pitchFamily="34" charset="0"/>
              </a:rPr>
              <a:t>afvalverwerking</a:t>
            </a:r>
            <a:r>
              <a:rPr lang="nl-NL" dirty="0">
                <a:latin typeface="Candara" panose="020E0502030303020204" pitchFamily="34" charset="0"/>
              </a:rPr>
              <a:t>: de verwerking van afval. Dit kan op verschillende manieren: verbranden, recycleren, composteren, …</a:t>
            </a:r>
          </a:p>
          <a:p>
            <a:r>
              <a:rPr lang="nl-NL" b="1" dirty="0">
                <a:latin typeface="Candara" panose="020E0502030303020204" pitchFamily="34" charset="0"/>
              </a:rPr>
              <a:t>cellofaan</a:t>
            </a:r>
            <a:r>
              <a:rPr lang="nl-NL" dirty="0">
                <a:latin typeface="Candara" panose="020E0502030303020204" pitchFamily="34" charset="0"/>
              </a:rPr>
              <a:t>: een dun, doorzichtig velletje plastic</a:t>
            </a:r>
          </a:p>
          <a:p>
            <a:r>
              <a:rPr lang="nl-NL" b="1" dirty="0">
                <a:latin typeface="Candara" panose="020E0502030303020204" pitchFamily="34" charset="0"/>
              </a:rPr>
              <a:t>composteren</a:t>
            </a:r>
            <a:r>
              <a:rPr lang="nl-NL" dirty="0">
                <a:latin typeface="Candara" panose="020E0502030303020204" pitchFamily="34" charset="0"/>
              </a:rPr>
              <a:t>: van dierlijk en plantaardig afval (etensresten, tuinafval) compost maken. Dit is een soort aarde waar veel voedingsstoffen in zitten.</a:t>
            </a:r>
          </a:p>
          <a:p>
            <a:r>
              <a:rPr lang="nl-NL" b="1" dirty="0">
                <a:latin typeface="Candara" panose="020E0502030303020204" pitchFamily="34" charset="0"/>
              </a:rPr>
              <a:t>containerpark</a:t>
            </a:r>
            <a:r>
              <a:rPr lang="nl-NL" dirty="0">
                <a:latin typeface="Candara" panose="020E0502030303020204" pitchFamily="34" charset="0"/>
              </a:rPr>
              <a:t>: een plaats waar men gesorteerd afval in daarvoor bestemde containers kan achterlaten</a:t>
            </a:r>
          </a:p>
          <a:p>
            <a:r>
              <a:rPr lang="nl-NL" b="1" dirty="0">
                <a:latin typeface="Candara" panose="020E0502030303020204" pitchFamily="34" charset="0"/>
              </a:rPr>
              <a:t>elfje</a:t>
            </a:r>
            <a:r>
              <a:rPr lang="nl-NL" dirty="0">
                <a:latin typeface="Candara" panose="020E0502030303020204" pitchFamily="34" charset="0"/>
              </a:rPr>
              <a:t>: een gedicht dat bestaat uit precies 11 woorden, verdeeld over 5 regels</a:t>
            </a:r>
          </a:p>
          <a:p>
            <a:r>
              <a:rPr lang="nl-NL" b="1" dirty="0">
                <a:latin typeface="Candara" panose="020E0502030303020204" pitchFamily="34" charset="0"/>
              </a:rPr>
              <a:t>fabriek</a:t>
            </a:r>
            <a:r>
              <a:rPr lang="nl-NL" dirty="0">
                <a:latin typeface="Candara" panose="020E0502030303020204" pitchFamily="34" charset="0"/>
              </a:rPr>
              <a:t>: een werkplaats of gebouw waar iets wordt gefabriceerd oftewel gemaakt</a:t>
            </a:r>
          </a:p>
          <a:p>
            <a:r>
              <a:rPr lang="nl-NL" b="1" dirty="0">
                <a:latin typeface="Candara" panose="020E0502030303020204" pitchFamily="34" charset="0"/>
              </a:rPr>
              <a:t>giftig</a:t>
            </a:r>
            <a:r>
              <a:rPr lang="nl-NL" dirty="0">
                <a:latin typeface="Candara" panose="020E0502030303020204" pitchFamily="34" charset="0"/>
              </a:rPr>
              <a:t>: iets waar een schadelijke of dodelijke stof in zit </a:t>
            </a:r>
          </a:p>
          <a:p>
            <a:r>
              <a:rPr lang="nl-NL" b="1" dirty="0">
                <a:latin typeface="Candara" panose="020E0502030303020204" pitchFamily="34" charset="0"/>
              </a:rPr>
              <a:t>inpakpapier</a:t>
            </a:r>
            <a:r>
              <a:rPr lang="nl-NL" dirty="0">
                <a:latin typeface="Candara" panose="020E0502030303020204" pitchFamily="34" charset="0"/>
              </a:rPr>
              <a:t>= pakpapier: papier dat men gebruikt om voorwerpen te verpakken</a:t>
            </a:r>
          </a:p>
          <a:p>
            <a:r>
              <a:rPr lang="nl-NL" b="1" dirty="0">
                <a:latin typeface="Candara" panose="020E0502030303020204" pitchFamily="34" charset="0"/>
              </a:rPr>
              <a:t>koffiedrab</a:t>
            </a:r>
            <a:r>
              <a:rPr lang="nl-NL" dirty="0">
                <a:latin typeface="Candara" panose="020E0502030303020204" pitchFamily="34" charset="0"/>
              </a:rPr>
              <a:t>: het bezinksel dat overblijft na het zetten van koffie </a:t>
            </a:r>
          </a:p>
          <a:p>
            <a:r>
              <a:rPr lang="nl-NL" b="1" dirty="0">
                <a:latin typeface="Candara" panose="020E0502030303020204" pitchFamily="34" charset="0"/>
              </a:rPr>
              <a:t>origami</a:t>
            </a:r>
            <a:r>
              <a:rPr lang="nl-NL" dirty="0">
                <a:latin typeface="Candara" panose="020E0502030303020204" pitchFamily="34" charset="0"/>
              </a:rPr>
              <a:t>: de Japanse kunst van het vouwen van papier</a:t>
            </a:r>
          </a:p>
          <a:p>
            <a:r>
              <a:rPr lang="nl-NL" b="1" dirty="0">
                <a:latin typeface="Candara" panose="020E0502030303020204" pitchFamily="34" charset="0"/>
              </a:rPr>
              <a:t>peuk</a:t>
            </a:r>
            <a:r>
              <a:rPr lang="nl-NL" dirty="0">
                <a:latin typeface="Candara" panose="020E0502030303020204" pitchFamily="34" charset="0"/>
              </a:rPr>
              <a:t>: het overblijfsel van een sigaret wanneer deze is opgerookt</a:t>
            </a:r>
          </a:p>
          <a:p>
            <a:r>
              <a:rPr lang="nl-NL" b="1" dirty="0">
                <a:latin typeface="Candara" panose="020E0502030303020204" pitchFamily="34" charset="0"/>
              </a:rPr>
              <a:t>plattegrond</a:t>
            </a:r>
            <a:r>
              <a:rPr lang="nl-NL" dirty="0">
                <a:latin typeface="Candara" panose="020E0502030303020204" pitchFamily="34" charset="0"/>
              </a:rPr>
              <a:t>: een schematische afbeelding van een ruimtelijk gebied</a:t>
            </a:r>
          </a:p>
          <a:p>
            <a:r>
              <a:rPr lang="nl-NL" b="1" dirty="0">
                <a:latin typeface="Candara" panose="020E0502030303020204" pitchFamily="34" charset="0"/>
              </a:rPr>
              <a:t>proces</a:t>
            </a:r>
            <a:r>
              <a:rPr lang="nl-NL" dirty="0">
                <a:latin typeface="Candara" panose="020E0502030303020204" pitchFamily="34" charset="0"/>
              </a:rPr>
              <a:t>: het verloop</a:t>
            </a:r>
          </a:p>
          <a:p>
            <a:r>
              <a:rPr lang="nl-NL" b="1" dirty="0">
                <a:latin typeface="Candara" panose="020E0502030303020204" pitchFamily="34" charset="0"/>
              </a:rPr>
              <a:t>pulp</a:t>
            </a:r>
            <a:r>
              <a:rPr lang="nl-NL" dirty="0">
                <a:latin typeface="Candara" panose="020E0502030303020204" pitchFamily="34" charset="0"/>
              </a:rPr>
              <a:t>: dikke vloeistof die overblijft als je iets hebt fijngemalen</a:t>
            </a:r>
          </a:p>
          <a:p>
            <a:r>
              <a:rPr lang="nl-NL" b="1" dirty="0">
                <a:latin typeface="Candara" panose="020E0502030303020204" pitchFamily="34" charset="0"/>
              </a:rPr>
              <a:t>rebus</a:t>
            </a:r>
            <a:r>
              <a:rPr lang="nl-NL" dirty="0">
                <a:latin typeface="Candara" panose="020E0502030303020204" pitchFamily="34" charset="0"/>
              </a:rPr>
              <a:t>: een soort van woord-puzzel waarin figuren gebruikt worden om woorden of woorddelen voor te stellen</a:t>
            </a:r>
          </a:p>
          <a:p>
            <a:r>
              <a:rPr lang="nl-NL" b="1" dirty="0">
                <a:latin typeface="Candara" panose="020E0502030303020204" pitchFamily="34" charset="0"/>
              </a:rPr>
              <a:t>recycleren</a:t>
            </a:r>
            <a:r>
              <a:rPr lang="nl-NL" dirty="0">
                <a:latin typeface="Candara" panose="020E0502030303020204" pitchFamily="34" charset="0"/>
              </a:rPr>
              <a:t>: het opnieuw gebruiken van materialen</a:t>
            </a:r>
          </a:p>
          <a:p>
            <a:r>
              <a:rPr lang="nl-NL" b="1" dirty="0">
                <a:latin typeface="Candara" panose="020E0502030303020204" pitchFamily="34" charset="0"/>
              </a:rPr>
              <a:t>rillen</a:t>
            </a:r>
            <a:r>
              <a:rPr lang="nl-NL" dirty="0">
                <a:latin typeface="Candara" panose="020E0502030303020204" pitchFamily="34" charset="0"/>
              </a:rPr>
              <a:t>: vouwranden</a:t>
            </a:r>
          </a:p>
          <a:p>
            <a:r>
              <a:rPr lang="nl-NL" b="1" dirty="0" err="1">
                <a:latin typeface="Candara" panose="020E0502030303020204" pitchFamily="34" charset="0"/>
              </a:rPr>
              <a:t>slitsen</a:t>
            </a:r>
            <a:r>
              <a:rPr lang="nl-NL" dirty="0">
                <a:latin typeface="Candara" panose="020E0502030303020204" pitchFamily="34" charset="0"/>
              </a:rPr>
              <a:t>: uitsparingen</a:t>
            </a:r>
          </a:p>
          <a:p>
            <a:endParaRPr lang="nl-NL"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hthoek 3">
            <a:extLst>
              <a:ext uri="{FF2B5EF4-FFF2-40B4-BE49-F238E27FC236}">
                <a16:creationId xmlns:a16="http://schemas.microsoft.com/office/drawing/2014/main" id="{54A856BC-F16A-4616-885A-3DAC28EC3193}"/>
              </a:ext>
            </a:extLst>
          </p:cNvPr>
          <p:cNvSpPr/>
          <p:nvPr/>
        </p:nvSpPr>
        <p:spPr>
          <a:xfrm>
            <a:off x="188260" y="134471"/>
            <a:ext cx="6481480" cy="618564"/>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2" name="Tijdelijke aanduiding voor dianummer 1">
            <a:extLst>
              <a:ext uri="{FF2B5EF4-FFF2-40B4-BE49-F238E27FC236}">
                <a16:creationId xmlns:a16="http://schemas.microsoft.com/office/drawing/2014/main" id="{5D4A37C4-9492-4AA5-90B0-B05A72D1B7E8}"/>
              </a:ext>
            </a:extLst>
          </p:cNvPr>
          <p:cNvSpPr>
            <a:spLocks noGrp="1"/>
          </p:cNvSpPr>
          <p:nvPr>
            <p:ph type="sldNum" sz="quarter" idx="12"/>
          </p:nvPr>
        </p:nvSpPr>
        <p:spPr>
          <a:xfrm>
            <a:off x="5314950" y="9370637"/>
            <a:ext cx="1543050" cy="527403"/>
          </a:xfrm>
        </p:spPr>
        <p:txBody>
          <a:bodyPr/>
          <a:lstStyle/>
          <a:p>
            <a:fld id="{6CFAD42C-ADBC-4BDF-9EED-E53206EEABF7}" type="slidenum">
              <a:rPr lang="nl-BE" smtClean="0"/>
              <a:t>25</a:t>
            </a:fld>
            <a:endParaRPr lang="nl-BE"/>
          </a:p>
        </p:txBody>
      </p:sp>
    </p:spTree>
    <p:extLst>
      <p:ext uri="{BB962C8B-B14F-4D97-AF65-F5344CB8AC3E}">
        <p14:creationId xmlns:p14="http://schemas.microsoft.com/office/powerpoint/2010/main" val="4040753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41FC310F-9E7B-438F-9A61-EDC6287AA9FD}"/>
              </a:ext>
            </a:extLst>
          </p:cNvPr>
          <p:cNvSpPr/>
          <p:nvPr/>
        </p:nvSpPr>
        <p:spPr>
          <a:xfrm>
            <a:off x="188258" y="383290"/>
            <a:ext cx="6669741" cy="4524315"/>
          </a:xfrm>
          <a:prstGeom prst="rect">
            <a:avLst/>
          </a:prstGeom>
        </p:spPr>
        <p:txBody>
          <a:bodyPr wrap="square">
            <a:spAutoFit/>
          </a:bodyPr>
          <a:lstStyle/>
          <a:p>
            <a:r>
              <a:rPr lang="nl-NL" b="1" dirty="0">
                <a:latin typeface="Candara" panose="020E0502030303020204" pitchFamily="34" charset="0"/>
              </a:rPr>
              <a:t>sluikstorten</a:t>
            </a:r>
            <a:r>
              <a:rPr lang="nl-NL" dirty="0">
                <a:latin typeface="Candara" panose="020E0502030303020204" pitchFamily="34" charset="0"/>
              </a:rPr>
              <a:t>: stiekem vuilnis storten op plaatsen waar het niet mag </a:t>
            </a:r>
          </a:p>
          <a:p>
            <a:r>
              <a:rPr lang="nl-NL" b="1" dirty="0">
                <a:latin typeface="Candara" panose="020E0502030303020204" pitchFamily="34" charset="0"/>
              </a:rPr>
              <a:t>storten</a:t>
            </a:r>
            <a:r>
              <a:rPr lang="nl-NL" dirty="0">
                <a:latin typeface="Candara" panose="020E0502030303020204" pitchFamily="34" charset="0"/>
              </a:rPr>
              <a:t>: ergens iets achterlaten </a:t>
            </a:r>
          </a:p>
          <a:p>
            <a:r>
              <a:rPr lang="nl-NL" b="1" dirty="0">
                <a:latin typeface="Candara" panose="020E0502030303020204" pitchFamily="34" charset="0"/>
              </a:rPr>
              <a:t>verbranden</a:t>
            </a:r>
            <a:r>
              <a:rPr lang="nl-NL" dirty="0">
                <a:latin typeface="Candara" panose="020E0502030303020204" pitchFamily="34" charset="0"/>
              </a:rPr>
              <a:t>: iets door vuur vernietigen</a:t>
            </a:r>
          </a:p>
          <a:p>
            <a:r>
              <a:rPr lang="nl-NL" b="1" dirty="0">
                <a:latin typeface="Candara" panose="020E0502030303020204" pitchFamily="34" charset="0"/>
              </a:rPr>
              <a:t>vorkheftruck</a:t>
            </a:r>
            <a:r>
              <a:rPr lang="nl-NL" dirty="0">
                <a:latin typeface="Candara" panose="020E0502030303020204" pitchFamily="34" charset="0"/>
              </a:rPr>
              <a:t>: een transportmiddel dat men hoofdzakelijk gebruikt voor het vervoer van goederen die op een pallet staan, bijvoorbeeld in een magazijn en-of op bedrijfsterreinen</a:t>
            </a:r>
          </a:p>
          <a:p>
            <a:r>
              <a:rPr lang="nl-NL" b="1" dirty="0">
                <a:latin typeface="Candara" panose="020E0502030303020204" pitchFamily="34" charset="0"/>
              </a:rPr>
              <a:t>vuilnisbak</a:t>
            </a:r>
            <a:r>
              <a:rPr lang="nl-NL" dirty="0">
                <a:latin typeface="Candara" panose="020E0502030303020204" pitchFamily="34" charset="0"/>
              </a:rPr>
              <a:t>: een bak of een container waarin afval en alles wat men niet meer nodig heeft, wordt verzameld</a:t>
            </a:r>
          </a:p>
          <a:p>
            <a:r>
              <a:rPr lang="nl-NL" b="1" dirty="0">
                <a:latin typeface="Candara" panose="020E0502030303020204" pitchFamily="34" charset="0"/>
              </a:rPr>
              <a:t>vuilniskar</a:t>
            </a:r>
            <a:r>
              <a:rPr lang="nl-NL" dirty="0">
                <a:latin typeface="Candara" panose="020E0502030303020204" pitchFamily="34" charset="0"/>
              </a:rPr>
              <a:t> = vuilniswagen = vuilnisauto:  een vrachtwagen die gebruikt wordt om afval in te zamelen bij bedrijven en huishoudens (huisvuil). Het afval wordt getransporteerd naar een vuilnishoop of een verbrandingsoven.</a:t>
            </a:r>
          </a:p>
          <a:p>
            <a:r>
              <a:rPr lang="nl-NL" b="1" dirty="0">
                <a:latin typeface="Candara" panose="020E0502030303020204" pitchFamily="34" charset="0"/>
              </a:rPr>
              <a:t>zeef</a:t>
            </a:r>
            <a:r>
              <a:rPr lang="nl-NL" dirty="0">
                <a:latin typeface="Candara" panose="020E0502030303020204" pitchFamily="34" charset="0"/>
              </a:rPr>
              <a:t>: iets dat gebruikt wordt om mengsels te scheiden op basis van korrelgrootte, of vast van vloeibaar</a:t>
            </a:r>
          </a:p>
          <a:p>
            <a:r>
              <a:rPr lang="nl-NL" b="1" dirty="0">
                <a:latin typeface="Candara" panose="020E0502030303020204" pitchFamily="34" charset="0"/>
              </a:rPr>
              <a:t>zwerfafval</a:t>
            </a:r>
            <a:r>
              <a:rPr lang="nl-NL" dirty="0">
                <a:latin typeface="Candara" panose="020E0502030303020204" pitchFamily="34" charset="0"/>
              </a:rPr>
              <a:t> = zwerfvuil: al het afval dat rondslingert op plekken die daar niet voor bestemd zijn</a:t>
            </a:r>
          </a:p>
        </p:txBody>
      </p:sp>
      <p:pic>
        <p:nvPicPr>
          <p:cNvPr id="6" name="Afbeelding 5" descr="Afbeelding met tekst, kaart&#10;&#10;Automatisch gegenereerde beschrijving">
            <a:extLst>
              <a:ext uri="{FF2B5EF4-FFF2-40B4-BE49-F238E27FC236}">
                <a16:creationId xmlns:a16="http://schemas.microsoft.com/office/drawing/2014/main" id="{D61C258F-288D-437E-B3CD-A260C6F62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6369440"/>
            <a:ext cx="3505200" cy="3505200"/>
          </a:xfrm>
          <a:prstGeom prst="rect">
            <a:avLst/>
          </a:prstGeom>
        </p:spPr>
      </p:pic>
      <p:sp>
        <p:nvSpPr>
          <p:cNvPr id="7" name="Rechthoek 6">
            <a:extLst>
              <a:ext uri="{FF2B5EF4-FFF2-40B4-BE49-F238E27FC236}">
                <a16:creationId xmlns:a16="http://schemas.microsoft.com/office/drawing/2014/main" id="{C6FF0CA9-69A0-4E7F-9360-2C5C99D32DE0}"/>
              </a:ext>
            </a:extLst>
          </p:cNvPr>
          <p:cNvSpPr/>
          <p:nvPr/>
        </p:nvSpPr>
        <p:spPr>
          <a:xfrm>
            <a:off x="188260" y="4548585"/>
            <a:ext cx="6669740" cy="1721240"/>
          </a:xfrm>
          <a:prstGeom prst="rect">
            <a:avLst/>
          </a:prstGeom>
        </p:spPr>
        <p:txBody>
          <a:bodyPr wrap="square">
            <a:spAutoFit/>
          </a:bodyPr>
          <a:lstStyle/>
          <a:p>
            <a:pPr algn="ctr">
              <a:lnSpc>
                <a:spcPct val="107000"/>
              </a:lnSpc>
              <a:spcAft>
                <a:spcPts val="800"/>
              </a:spcAft>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startAt="2"/>
            </a:pPr>
            <a:r>
              <a:rPr lang="nl-BE" i="1" dirty="0">
                <a:latin typeface="Calibri" panose="020F0502020204030204" pitchFamily="34" charset="0"/>
                <a:ea typeface="Calibri" panose="020F0502020204030204" pitchFamily="34" charset="0"/>
                <a:cs typeface="Times New Roman" panose="02020603050405020304" pitchFamily="18" charset="0"/>
              </a:rPr>
              <a:t>enkele afkortingen </a:t>
            </a:r>
            <a:endParaRPr lang="nl-NL" i="1" dirty="0">
              <a:latin typeface="Calibri" panose="020F0502020204030204" pitchFamily="34" charset="0"/>
              <a:ea typeface="Calibri" panose="020F0502020204030204" pitchFamily="34" charset="0"/>
              <a:cs typeface="Times New Roman" panose="02020603050405020304" pitchFamily="18" charset="0"/>
            </a:endParaRPr>
          </a:p>
          <a:p>
            <a:r>
              <a:rPr lang="nl-NL" b="1" dirty="0">
                <a:latin typeface="Candara" panose="020E0502030303020204" pitchFamily="34" charset="0"/>
              </a:rPr>
              <a:t>GFT</a:t>
            </a:r>
            <a:r>
              <a:rPr lang="nl-NL" dirty="0">
                <a:latin typeface="Candara" panose="020E0502030303020204" pitchFamily="34" charset="0"/>
              </a:rPr>
              <a:t>: groente-, fruit- en tuinafval</a:t>
            </a:r>
          </a:p>
          <a:p>
            <a:r>
              <a:rPr lang="nl-NL" b="1" dirty="0">
                <a:latin typeface="Candara" panose="020E0502030303020204" pitchFamily="34" charset="0"/>
              </a:rPr>
              <a:t>KGA</a:t>
            </a:r>
            <a:r>
              <a:rPr lang="nl-NL" dirty="0">
                <a:latin typeface="Candara" panose="020E0502030303020204" pitchFamily="34" charset="0"/>
              </a:rPr>
              <a:t>: plastic, metaal en drankkartons</a:t>
            </a:r>
          </a:p>
          <a:p>
            <a:r>
              <a:rPr lang="nl-NL" b="1" dirty="0">
                <a:latin typeface="Candara" panose="020E0502030303020204" pitchFamily="34" charset="0"/>
              </a:rPr>
              <a:t>PMD</a:t>
            </a:r>
            <a:r>
              <a:rPr lang="nl-NL" dirty="0">
                <a:latin typeface="Candara" panose="020E0502030303020204" pitchFamily="34" charset="0"/>
              </a:rPr>
              <a:t>: klein gevaarlijk afval</a:t>
            </a:r>
            <a:endParaRPr lang="nl-NL"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Tijdelijke aanduiding voor dianummer 1">
            <a:extLst>
              <a:ext uri="{FF2B5EF4-FFF2-40B4-BE49-F238E27FC236}">
                <a16:creationId xmlns:a16="http://schemas.microsoft.com/office/drawing/2014/main" id="{1228ECC7-DC20-49C8-82E6-82F2AC610E12}"/>
              </a:ext>
            </a:extLst>
          </p:cNvPr>
          <p:cNvSpPr>
            <a:spLocks noGrp="1"/>
          </p:cNvSpPr>
          <p:nvPr>
            <p:ph type="sldNum" sz="quarter" idx="12"/>
          </p:nvPr>
        </p:nvSpPr>
        <p:spPr>
          <a:xfrm>
            <a:off x="5314949" y="9387578"/>
            <a:ext cx="1543050" cy="527403"/>
          </a:xfrm>
        </p:spPr>
        <p:txBody>
          <a:bodyPr/>
          <a:lstStyle/>
          <a:p>
            <a:fld id="{6CFAD42C-ADBC-4BDF-9EED-E53206EEABF7}" type="slidenum">
              <a:rPr lang="nl-BE" smtClean="0"/>
              <a:t>26</a:t>
            </a:fld>
            <a:endParaRPr lang="nl-BE"/>
          </a:p>
        </p:txBody>
      </p:sp>
    </p:spTree>
    <p:extLst>
      <p:ext uri="{BB962C8B-B14F-4D97-AF65-F5344CB8AC3E}">
        <p14:creationId xmlns:p14="http://schemas.microsoft.com/office/powerpoint/2010/main" val="1214172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9830DEC-FAAE-4537-885F-C68DACFF1B6B}"/>
              </a:ext>
            </a:extLst>
          </p:cNvPr>
          <p:cNvSpPr/>
          <p:nvPr/>
        </p:nvSpPr>
        <p:spPr>
          <a:xfrm>
            <a:off x="188260" y="232078"/>
            <a:ext cx="6481481" cy="3666004"/>
          </a:xfrm>
          <a:prstGeom prst="rect">
            <a:avLst/>
          </a:prstGeom>
        </p:spPr>
        <p:txBody>
          <a:bodyPr wrap="square">
            <a:spAutoFit/>
          </a:bodyPr>
          <a:lstStyle/>
          <a:p>
            <a:pPr algn="ctr">
              <a:lnSpc>
                <a:spcPct val="107000"/>
              </a:lnSpc>
              <a:spcAft>
                <a:spcPts val="800"/>
              </a:spcAft>
            </a:pPr>
            <a:r>
              <a:rPr lang="nl-BE" sz="2400" dirty="0">
                <a:latin typeface="Copperplate Gothic Bold" panose="020E0705020206020404" pitchFamily="34" charset="0"/>
                <a:ea typeface="Calibri" panose="020F0502020204030204" pitchFamily="34" charset="0"/>
                <a:cs typeface="Times New Roman" panose="02020603050405020304" pitchFamily="18" charset="0"/>
              </a:rPr>
              <a:t>evaluatie</a:t>
            </a:r>
            <a:endParaRPr lang="nl-B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200"/>
              <a:buFont typeface="+mj-lt"/>
              <a:buAutoNum type="arabicPeriod"/>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a:pPr>
            <a:r>
              <a:rPr lang="nl-BE" b="1" i="1" dirty="0">
                <a:latin typeface="Calibri" panose="020F0502020204030204" pitchFamily="34" charset="0"/>
                <a:ea typeface="Calibri" panose="020F0502020204030204" pitchFamily="34" charset="0"/>
                <a:cs typeface="Times New Roman" panose="02020603050405020304" pitchFamily="18" charset="0"/>
              </a:rPr>
              <a:t>Papier en karton</a:t>
            </a:r>
            <a:endParaRPr lang="nl-BE"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i="1" dirty="0">
                <a:latin typeface="Calibri" panose="020F0502020204030204" pitchFamily="34" charset="0"/>
                <a:ea typeface="Calibri" panose="020F0502020204030204" pitchFamily="34" charset="0"/>
                <a:cs typeface="Times New Roman" panose="02020603050405020304" pitchFamily="18" charset="0"/>
              </a:rPr>
              <a:t> </a:t>
            </a:r>
            <a:r>
              <a:rPr lang="nl-NL" i="1" dirty="0">
                <a:latin typeface="Calibri" panose="020F0502020204030204" pitchFamily="34" charset="0"/>
                <a:ea typeface="Calibri" panose="020F0502020204030204" pitchFamily="34" charset="0"/>
                <a:cs typeface="Times New Roman" panose="02020603050405020304" pitchFamily="18" charset="0"/>
              </a:rPr>
              <a:t>Hoe verliep het samenwerken met je partner?</a:t>
            </a:r>
          </a:p>
          <a:p>
            <a:pPr>
              <a:lnSpc>
                <a:spcPct val="107000"/>
              </a:lnSpc>
              <a:spcAft>
                <a:spcPts val="800"/>
              </a:spcAft>
            </a:pPr>
            <a:endParaRPr lang="nl-NL" i="1" dirty="0">
              <a:latin typeface="Calibri" panose="020F0502020204030204" pitchFamily="34" charset="0"/>
              <a:cs typeface="Times New Roman" panose="02020603050405020304" pitchFamily="18" charset="0"/>
            </a:endParaRPr>
          </a:p>
          <a:p>
            <a:pPr>
              <a:lnSpc>
                <a:spcPct val="107000"/>
              </a:lnSpc>
              <a:spcAft>
                <a:spcPts val="800"/>
              </a:spcAft>
            </a:pPr>
            <a:endParaRPr lang="nl-NL" i="1" dirty="0">
              <a:latin typeface="Calibri" panose="020F0502020204030204" pitchFamily="34" charset="0"/>
              <a:cs typeface="Times New Roman" panose="02020603050405020304" pitchFamily="18" charset="0"/>
            </a:endParaRPr>
          </a:p>
          <a:p>
            <a:pPr>
              <a:lnSpc>
                <a:spcPct val="107000"/>
              </a:lnSpc>
              <a:spcAft>
                <a:spcPts val="800"/>
              </a:spcAft>
            </a:pPr>
            <a:r>
              <a:rPr lang="nl-NL" i="1" dirty="0">
                <a:latin typeface="Calibri" panose="020F0502020204030204" pitchFamily="34" charset="0"/>
                <a:cs typeface="Times New Roman" panose="02020603050405020304" pitchFamily="18" charset="0"/>
              </a:rPr>
              <a:t>Dit wil ik graag nog zeggen aan de juf/meester: </a:t>
            </a:r>
          </a:p>
          <a:p>
            <a:pPr>
              <a:lnSpc>
                <a:spcPct val="107000"/>
              </a:lnSpc>
              <a:spcAft>
                <a:spcPts val="800"/>
              </a:spcAft>
            </a:pPr>
            <a:r>
              <a:rPr lang="nl-NL" i="1" dirty="0">
                <a:latin typeface="Calibri" panose="020F0502020204030204" pitchFamily="34" charset="0"/>
                <a:cs typeface="Times New Roman" panose="02020603050405020304" pitchFamily="18" charset="0"/>
              </a:rPr>
              <a:t>…………………………………………………………………………………………………………</a:t>
            </a:r>
          </a:p>
          <a:p>
            <a:pPr>
              <a:lnSpc>
                <a:spcPct val="107000"/>
              </a:lnSpc>
              <a:spcAft>
                <a:spcPts val="800"/>
              </a:spcAft>
            </a:pPr>
            <a:r>
              <a:rPr lang="nl-NL" i="1" dirty="0">
                <a:latin typeface="Calibri" panose="020F0502020204030204" pitchFamily="34" charset="0"/>
                <a:cs typeface="Times New Roman" panose="02020603050405020304" pitchFamily="18" charset="0"/>
              </a:rPr>
              <a:t>…………………………………………………………………………………………………………</a:t>
            </a:r>
            <a:endParaRPr lang="nl-BE" dirty="0"/>
          </a:p>
        </p:txBody>
      </p:sp>
      <p:sp>
        <p:nvSpPr>
          <p:cNvPr id="4" name="Rechthoek 3">
            <a:extLst>
              <a:ext uri="{FF2B5EF4-FFF2-40B4-BE49-F238E27FC236}">
                <a16:creationId xmlns:a16="http://schemas.microsoft.com/office/drawing/2014/main" id="{54A856BC-F16A-4616-885A-3DAC28EC3193}"/>
              </a:ext>
            </a:extLst>
          </p:cNvPr>
          <p:cNvSpPr/>
          <p:nvPr/>
        </p:nvSpPr>
        <p:spPr>
          <a:xfrm>
            <a:off x="188260" y="134471"/>
            <a:ext cx="6481480" cy="618564"/>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pic>
        <p:nvPicPr>
          <p:cNvPr id="2" name="Afbeelding 1">
            <a:extLst>
              <a:ext uri="{FF2B5EF4-FFF2-40B4-BE49-F238E27FC236}">
                <a16:creationId xmlns:a16="http://schemas.microsoft.com/office/drawing/2014/main" id="{B656F1C7-B692-49E0-8B40-E082414C38D2}"/>
              </a:ext>
            </a:extLst>
          </p:cNvPr>
          <p:cNvPicPr>
            <a:picLocks noChangeAspect="1"/>
          </p:cNvPicPr>
          <p:nvPr/>
        </p:nvPicPr>
        <p:blipFill rotWithShape="1">
          <a:blip r:embed="rId2"/>
          <a:srcRect t="71950" b="11250"/>
          <a:stretch/>
        </p:blipFill>
        <p:spPr>
          <a:xfrm>
            <a:off x="551330" y="1983987"/>
            <a:ext cx="3697941" cy="630825"/>
          </a:xfrm>
          <a:prstGeom prst="rect">
            <a:avLst/>
          </a:prstGeom>
        </p:spPr>
      </p:pic>
      <p:pic>
        <p:nvPicPr>
          <p:cNvPr id="5" name="Afbeelding 4" descr="Afbeelding met tekening&#10;&#10;Automatisch gegenereerde beschrijving">
            <a:extLst>
              <a:ext uri="{FF2B5EF4-FFF2-40B4-BE49-F238E27FC236}">
                <a16:creationId xmlns:a16="http://schemas.microsoft.com/office/drawing/2014/main" id="{E827D837-6D66-4DB2-915F-C79B28268BE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68152" y="1824771"/>
            <a:ext cx="1299882" cy="949256"/>
          </a:xfrm>
          <a:prstGeom prst="rect">
            <a:avLst/>
          </a:prstGeom>
        </p:spPr>
      </p:pic>
      <p:sp>
        <p:nvSpPr>
          <p:cNvPr id="6" name="Rechthoek 5">
            <a:extLst>
              <a:ext uri="{FF2B5EF4-FFF2-40B4-BE49-F238E27FC236}">
                <a16:creationId xmlns:a16="http://schemas.microsoft.com/office/drawing/2014/main" id="{DB52EF34-29C5-4371-9789-3899B653D5EA}"/>
              </a:ext>
            </a:extLst>
          </p:cNvPr>
          <p:cNvSpPr/>
          <p:nvPr/>
        </p:nvSpPr>
        <p:spPr>
          <a:xfrm>
            <a:off x="188259" y="3742211"/>
            <a:ext cx="6481481" cy="2370329"/>
          </a:xfrm>
          <a:prstGeom prst="rect">
            <a:avLst/>
          </a:prstGeom>
        </p:spPr>
        <p:txBody>
          <a:bodyPr wrap="square">
            <a:spAutoFit/>
          </a:bodyPr>
          <a:lstStyle/>
          <a:p>
            <a:pPr algn="ctr">
              <a:lnSpc>
                <a:spcPct val="107000"/>
              </a:lnSpc>
              <a:spcAft>
                <a:spcPts val="800"/>
              </a:spcAft>
            </a:pPr>
            <a:endParaRPr lang="nl-B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200"/>
              <a:buFont typeface="+mj-lt"/>
              <a:buAutoNum type="arabicPeriod"/>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startAt="2"/>
            </a:pPr>
            <a:r>
              <a:rPr lang="nl-BE" b="1" i="1" dirty="0">
                <a:latin typeface="Calibri" panose="020F0502020204030204" pitchFamily="34" charset="0"/>
                <a:ea typeface="Calibri" panose="020F0502020204030204" pitchFamily="34" charset="0"/>
                <a:cs typeface="Times New Roman" panose="02020603050405020304" pitchFamily="18" charset="0"/>
              </a:rPr>
              <a:t>Afval sorteren</a:t>
            </a:r>
            <a:endParaRPr lang="nl-BE"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i="1" dirty="0">
                <a:latin typeface="Calibri" panose="020F0502020204030204" pitchFamily="34" charset="0"/>
                <a:ea typeface="Calibri" panose="020F0502020204030204" pitchFamily="34" charset="0"/>
                <a:cs typeface="Times New Roman" panose="02020603050405020304" pitchFamily="18" charset="0"/>
              </a:rPr>
              <a:t> Dit heb ik vandaag geleerd: </a:t>
            </a:r>
            <a:r>
              <a:rPr lang="nl-NL" i="1" dirty="0">
                <a:latin typeface="Calibri" panose="020F0502020204030204" pitchFamily="34" charset="0"/>
                <a:cs typeface="Times New Roman" panose="02020603050405020304" pitchFamily="18" charset="0"/>
              </a:rPr>
              <a:t> </a:t>
            </a:r>
          </a:p>
          <a:p>
            <a:pPr>
              <a:lnSpc>
                <a:spcPct val="107000"/>
              </a:lnSpc>
              <a:spcAft>
                <a:spcPts val="800"/>
              </a:spcAft>
            </a:pPr>
            <a:r>
              <a:rPr lang="nl-NL" i="1" dirty="0">
                <a:latin typeface="Calibri" panose="020F0502020204030204" pitchFamily="34" charset="0"/>
                <a:cs typeface="Times New Roman" panose="02020603050405020304" pitchFamily="18" charset="0"/>
              </a:rPr>
              <a:t>…………………………………………………………………………………………………………</a:t>
            </a:r>
          </a:p>
          <a:p>
            <a:pPr>
              <a:lnSpc>
                <a:spcPct val="107000"/>
              </a:lnSpc>
              <a:spcAft>
                <a:spcPts val="800"/>
              </a:spcAft>
            </a:pPr>
            <a:r>
              <a:rPr lang="nl-NL" i="1" dirty="0">
                <a:latin typeface="Calibri" panose="020F0502020204030204" pitchFamily="34" charset="0"/>
                <a:cs typeface="Times New Roman" panose="02020603050405020304" pitchFamily="18" charset="0"/>
              </a:rPr>
              <a:t>…………………………………………………………………………………………………………</a:t>
            </a:r>
            <a:endParaRPr lang="nl-BE" dirty="0"/>
          </a:p>
        </p:txBody>
      </p:sp>
      <p:sp>
        <p:nvSpPr>
          <p:cNvPr id="7" name="Rechthoek 6">
            <a:extLst>
              <a:ext uri="{FF2B5EF4-FFF2-40B4-BE49-F238E27FC236}">
                <a16:creationId xmlns:a16="http://schemas.microsoft.com/office/drawing/2014/main" id="{D772DDBF-04FB-4A79-B3EA-8F3EC0ABB11E}"/>
              </a:ext>
            </a:extLst>
          </p:cNvPr>
          <p:cNvSpPr/>
          <p:nvPr/>
        </p:nvSpPr>
        <p:spPr>
          <a:xfrm>
            <a:off x="188259" y="6916032"/>
            <a:ext cx="6481481" cy="2666692"/>
          </a:xfrm>
          <a:prstGeom prst="rect">
            <a:avLst/>
          </a:prstGeom>
        </p:spPr>
        <p:txBody>
          <a:bodyPr wrap="square">
            <a:spAutoFit/>
          </a:bodyPr>
          <a:lstStyle/>
          <a:p>
            <a:pPr marL="342900" lvl="0" indent="-342900">
              <a:lnSpc>
                <a:spcPct val="107000"/>
              </a:lnSpc>
              <a:spcAft>
                <a:spcPts val="800"/>
              </a:spcAft>
              <a:buSzPct val="100000"/>
              <a:buFont typeface="+mj-lt"/>
              <a:buAutoNum type="arabicPeriod" startAt="3"/>
            </a:pPr>
            <a:r>
              <a:rPr lang="nl-BE" b="1" i="1" dirty="0">
                <a:latin typeface="Calibri" panose="020F0502020204030204" pitchFamily="34" charset="0"/>
                <a:ea typeface="Calibri" panose="020F0502020204030204" pitchFamily="34" charset="0"/>
                <a:cs typeface="Times New Roman" panose="02020603050405020304" pitchFamily="18" charset="0"/>
              </a:rPr>
              <a:t>Afvalverwerking</a:t>
            </a:r>
            <a:endParaRPr lang="nl-BE"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i="1" dirty="0">
                <a:latin typeface="Calibri" panose="020F0502020204030204" pitchFamily="34" charset="0"/>
                <a:ea typeface="Calibri" panose="020F0502020204030204" pitchFamily="34" charset="0"/>
                <a:cs typeface="Times New Roman" panose="02020603050405020304" pitchFamily="18" charset="0"/>
              </a:rPr>
              <a:t>Welke manier van afvalverwerking vind jij het beste? </a:t>
            </a:r>
            <a:br>
              <a:rPr lang="nl-BE" i="1" dirty="0">
                <a:latin typeface="Calibri" panose="020F0502020204030204" pitchFamily="34" charset="0"/>
                <a:ea typeface="Calibri" panose="020F0502020204030204" pitchFamily="34" charset="0"/>
                <a:cs typeface="Times New Roman" panose="02020603050405020304" pitchFamily="18" charset="0"/>
              </a:rPr>
            </a:br>
            <a:r>
              <a:rPr lang="nl-BE" i="1" dirty="0">
                <a:latin typeface="Calibri" panose="020F0502020204030204" pitchFamily="34" charset="0"/>
                <a:ea typeface="Calibri" panose="020F0502020204030204" pitchFamily="34" charset="0"/>
                <a:cs typeface="Times New Roman" panose="02020603050405020304" pitchFamily="18" charset="0"/>
              </a:rPr>
              <a:t>Omcirkel.</a:t>
            </a:r>
          </a:p>
          <a:p>
            <a:pPr>
              <a:lnSpc>
                <a:spcPct val="107000"/>
              </a:lnSpc>
              <a:spcAft>
                <a:spcPts val="800"/>
              </a:spcAft>
            </a:pPr>
            <a:r>
              <a:rPr lang="nl-BE" i="1" dirty="0">
                <a:latin typeface="Calibri" panose="020F0502020204030204" pitchFamily="34" charset="0"/>
                <a:cs typeface="Times New Roman" panose="02020603050405020304" pitchFamily="18" charset="0"/>
              </a:rPr>
              <a:t>storten – recycleren – verbranden – sluikstorten – composteren </a:t>
            </a:r>
          </a:p>
          <a:p>
            <a:pPr>
              <a:lnSpc>
                <a:spcPct val="107000"/>
              </a:lnSpc>
              <a:spcAft>
                <a:spcPts val="800"/>
              </a:spcAft>
            </a:pPr>
            <a:r>
              <a:rPr lang="nl-BE" i="1" dirty="0">
                <a:latin typeface="Calibri" panose="020F0502020204030204" pitchFamily="34" charset="0"/>
                <a:cs typeface="Times New Roman" panose="02020603050405020304" pitchFamily="18" charset="0"/>
              </a:rPr>
              <a:t>Leg kort uit waarom.</a:t>
            </a:r>
            <a:endParaRPr lang="nl-NL" i="1" dirty="0">
              <a:latin typeface="Calibri" panose="020F0502020204030204" pitchFamily="34" charset="0"/>
              <a:cs typeface="Times New Roman" panose="02020603050405020304" pitchFamily="18" charset="0"/>
            </a:endParaRPr>
          </a:p>
          <a:p>
            <a:pPr>
              <a:lnSpc>
                <a:spcPct val="107000"/>
              </a:lnSpc>
              <a:spcAft>
                <a:spcPts val="800"/>
              </a:spcAft>
            </a:pPr>
            <a:r>
              <a:rPr lang="nl-NL" i="1" dirty="0">
                <a:latin typeface="Calibri" panose="020F0502020204030204" pitchFamily="34" charset="0"/>
                <a:cs typeface="Times New Roman" panose="02020603050405020304" pitchFamily="18" charset="0"/>
              </a:rPr>
              <a:t>…………………………………………………………………………………………………………</a:t>
            </a:r>
          </a:p>
          <a:p>
            <a:pPr>
              <a:lnSpc>
                <a:spcPct val="107000"/>
              </a:lnSpc>
              <a:spcAft>
                <a:spcPts val="800"/>
              </a:spcAft>
            </a:pPr>
            <a:r>
              <a:rPr lang="nl-NL" i="1" dirty="0">
                <a:latin typeface="Calibri" panose="020F0502020204030204" pitchFamily="34" charset="0"/>
                <a:cs typeface="Times New Roman" panose="02020603050405020304" pitchFamily="18" charset="0"/>
              </a:rPr>
              <a:t>…………………………………………………………………………………………………………</a:t>
            </a:r>
            <a:endParaRPr lang="nl-BE" dirty="0"/>
          </a:p>
        </p:txBody>
      </p:sp>
      <p:pic>
        <p:nvPicPr>
          <p:cNvPr id="8" name="Afbeelding 7">
            <a:extLst>
              <a:ext uri="{FF2B5EF4-FFF2-40B4-BE49-F238E27FC236}">
                <a16:creationId xmlns:a16="http://schemas.microsoft.com/office/drawing/2014/main" id="{AE81E40F-353E-4564-ACE4-B33E89579C9C}"/>
              </a:ext>
            </a:extLst>
          </p:cNvPr>
          <p:cNvPicPr>
            <a:picLocks noChangeAspect="1"/>
          </p:cNvPicPr>
          <p:nvPr/>
        </p:nvPicPr>
        <p:blipFill>
          <a:blip r:embed="rId4"/>
          <a:stretch>
            <a:fillRect/>
          </a:stretch>
        </p:blipFill>
        <p:spPr>
          <a:xfrm>
            <a:off x="5370140" y="4279638"/>
            <a:ext cx="1299600" cy="1005514"/>
          </a:xfrm>
          <a:prstGeom prst="rect">
            <a:avLst/>
          </a:prstGeom>
        </p:spPr>
      </p:pic>
      <p:pic>
        <p:nvPicPr>
          <p:cNvPr id="9" name="Afbeelding 8" descr="Afbeelding met object, klok, teken&#10;&#10;Automatisch gegenereerde beschrijving">
            <a:extLst>
              <a:ext uri="{FF2B5EF4-FFF2-40B4-BE49-F238E27FC236}">
                <a16:creationId xmlns:a16="http://schemas.microsoft.com/office/drawing/2014/main" id="{731869F5-F6DC-4932-9A3A-2529C86FC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7716" y="6874929"/>
            <a:ext cx="1299600" cy="1225956"/>
          </a:xfrm>
          <a:prstGeom prst="rect">
            <a:avLst/>
          </a:prstGeom>
        </p:spPr>
      </p:pic>
      <p:sp>
        <p:nvSpPr>
          <p:cNvPr id="10" name="Tijdelijke aanduiding voor dianummer 9">
            <a:extLst>
              <a:ext uri="{FF2B5EF4-FFF2-40B4-BE49-F238E27FC236}">
                <a16:creationId xmlns:a16="http://schemas.microsoft.com/office/drawing/2014/main" id="{FF7A1540-C43F-42A4-BB08-08BAECE85827}"/>
              </a:ext>
            </a:extLst>
          </p:cNvPr>
          <p:cNvSpPr>
            <a:spLocks noGrp="1"/>
          </p:cNvSpPr>
          <p:nvPr>
            <p:ph type="sldNum" sz="quarter" idx="12"/>
          </p:nvPr>
        </p:nvSpPr>
        <p:spPr>
          <a:xfrm>
            <a:off x="5314950" y="9385865"/>
            <a:ext cx="1543050" cy="527403"/>
          </a:xfrm>
        </p:spPr>
        <p:txBody>
          <a:bodyPr/>
          <a:lstStyle/>
          <a:p>
            <a:fld id="{6CFAD42C-ADBC-4BDF-9EED-E53206EEABF7}" type="slidenum">
              <a:rPr lang="nl-BE" smtClean="0"/>
              <a:t>27</a:t>
            </a:fld>
            <a:endParaRPr lang="nl-BE"/>
          </a:p>
        </p:txBody>
      </p:sp>
    </p:spTree>
    <p:extLst>
      <p:ext uri="{BB962C8B-B14F-4D97-AF65-F5344CB8AC3E}">
        <p14:creationId xmlns:p14="http://schemas.microsoft.com/office/powerpoint/2010/main" val="3273026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92B932F5-8508-420A-8931-8E5FD3E83B0B}"/>
              </a:ext>
            </a:extLst>
          </p:cNvPr>
          <p:cNvSpPr/>
          <p:nvPr/>
        </p:nvSpPr>
        <p:spPr>
          <a:xfrm>
            <a:off x="188260" y="232078"/>
            <a:ext cx="6481481" cy="5960927"/>
          </a:xfrm>
          <a:prstGeom prst="rect">
            <a:avLst/>
          </a:prstGeom>
        </p:spPr>
        <p:txBody>
          <a:bodyPr wrap="square">
            <a:spAutoFit/>
          </a:bodyPr>
          <a:lstStyle/>
          <a:p>
            <a:pPr algn="ctr">
              <a:lnSpc>
                <a:spcPct val="107000"/>
              </a:lnSpc>
              <a:spcAft>
                <a:spcPts val="800"/>
              </a:spcAft>
            </a:pPr>
            <a:endParaRPr lang="nl-B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200"/>
              <a:buFont typeface="+mj-lt"/>
              <a:buAutoNum type="arabicPeriod"/>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startAt="4"/>
            </a:pPr>
            <a:r>
              <a:rPr lang="nl-BE" b="1" i="1" dirty="0">
                <a:latin typeface="Calibri" panose="020F0502020204030204" pitchFamily="34" charset="0"/>
                <a:ea typeface="Calibri" panose="020F0502020204030204" pitchFamily="34" charset="0"/>
                <a:cs typeface="Times New Roman" panose="02020603050405020304" pitchFamily="18" charset="0"/>
              </a:rPr>
              <a:t>Hoekenwerk</a:t>
            </a:r>
            <a:endParaRPr lang="nl-BE"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i="1" dirty="0">
                <a:latin typeface="Calibri" panose="020F0502020204030204" pitchFamily="34" charset="0"/>
                <a:ea typeface="Calibri" panose="020F0502020204030204" pitchFamily="34" charset="0"/>
                <a:cs typeface="Times New Roman" panose="02020603050405020304" pitchFamily="18" charset="0"/>
              </a:rPr>
              <a:t>De kinderen in mijn groep zijn:</a:t>
            </a:r>
          </a:p>
          <a:p>
            <a:pPr>
              <a:lnSpc>
                <a:spcPct val="107000"/>
              </a:lnSpc>
              <a:spcAft>
                <a:spcPts val="800"/>
              </a:spcAft>
            </a:pPr>
            <a:r>
              <a:rPr lang="nl-BE" i="1" dirty="0">
                <a:latin typeface="Calibri" panose="020F0502020204030204" pitchFamily="34" charset="0"/>
                <a:ea typeface="Calibri" panose="020F0502020204030204" pitchFamily="34" charset="0"/>
                <a:cs typeface="Times New Roman" panose="02020603050405020304" pitchFamily="18" charset="0"/>
              </a:rPr>
              <a:t> ………………………………………….		 ………………………………………….</a:t>
            </a:r>
          </a:p>
          <a:p>
            <a:pPr>
              <a:lnSpc>
                <a:spcPct val="107000"/>
              </a:lnSpc>
              <a:spcAft>
                <a:spcPts val="800"/>
              </a:spcAft>
            </a:pPr>
            <a:r>
              <a:rPr lang="nl-BE" i="1"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BE" i="1"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i="1" dirty="0">
                <a:latin typeface="Calibri" panose="020F0502020204030204" pitchFamily="34" charset="0"/>
                <a:cs typeface="Times New Roman" panose="02020603050405020304" pitchFamily="18" charset="0"/>
              </a:rPr>
              <a:t>Dit ging vandaag goed in onze groep:</a:t>
            </a:r>
          </a:p>
          <a:p>
            <a:pPr>
              <a:lnSpc>
                <a:spcPct val="107000"/>
              </a:lnSpc>
              <a:spcAft>
                <a:spcPts val="800"/>
              </a:spcAft>
            </a:pPr>
            <a:r>
              <a:rPr lang="nl-NL" i="1" dirty="0">
                <a:latin typeface="Calibri" panose="020F0502020204030204" pitchFamily="34" charset="0"/>
                <a:cs typeface="Times New Roman" panose="02020603050405020304" pitchFamily="18" charset="0"/>
              </a:rPr>
              <a:t>…………………………………………………………………………………………………………</a:t>
            </a:r>
          </a:p>
          <a:p>
            <a:pPr>
              <a:lnSpc>
                <a:spcPct val="107000"/>
              </a:lnSpc>
              <a:spcAft>
                <a:spcPts val="800"/>
              </a:spcAft>
            </a:pPr>
            <a:r>
              <a:rPr lang="nl-NL" i="1" dirty="0">
                <a:latin typeface="Calibri" panose="020F0502020204030204" pitchFamily="34" charset="0"/>
                <a:cs typeface="Times New Roman" panose="02020603050405020304" pitchFamily="18" charset="0"/>
              </a:rPr>
              <a:t>…………………………………………………………………………………………………………</a:t>
            </a:r>
          </a:p>
          <a:p>
            <a:pPr>
              <a:lnSpc>
                <a:spcPct val="107000"/>
              </a:lnSpc>
              <a:spcAft>
                <a:spcPts val="800"/>
              </a:spcAft>
            </a:pPr>
            <a:r>
              <a:rPr lang="nl-NL" i="1" dirty="0">
                <a:latin typeface="Calibri" panose="020F0502020204030204" pitchFamily="34" charset="0"/>
                <a:cs typeface="Times New Roman" panose="02020603050405020304" pitchFamily="18" charset="0"/>
              </a:rPr>
              <a:t>Dit willen we volgende keer anders doen:</a:t>
            </a:r>
          </a:p>
          <a:p>
            <a:pPr>
              <a:lnSpc>
                <a:spcPct val="107000"/>
              </a:lnSpc>
              <a:spcAft>
                <a:spcPts val="800"/>
              </a:spcAft>
            </a:pPr>
            <a:r>
              <a:rPr lang="nl-NL" i="1" dirty="0">
                <a:latin typeface="Calibri" panose="020F0502020204030204" pitchFamily="34" charset="0"/>
                <a:cs typeface="Times New Roman" panose="02020603050405020304" pitchFamily="18" charset="0"/>
              </a:rPr>
              <a:t>…………………………………………………………………………………………………………</a:t>
            </a:r>
          </a:p>
          <a:p>
            <a:pPr>
              <a:lnSpc>
                <a:spcPct val="107000"/>
              </a:lnSpc>
              <a:spcAft>
                <a:spcPts val="800"/>
              </a:spcAft>
            </a:pPr>
            <a:r>
              <a:rPr lang="nl-NL" i="1" dirty="0">
                <a:latin typeface="Calibri" panose="020F0502020204030204" pitchFamily="34" charset="0"/>
                <a:cs typeface="Times New Roman" panose="02020603050405020304" pitchFamily="18" charset="0"/>
              </a:rPr>
              <a:t>…………………………………………………………………………………………………………</a:t>
            </a:r>
          </a:p>
          <a:p>
            <a:pPr>
              <a:lnSpc>
                <a:spcPct val="107000"/>
              </a:lnSpc>
              <a:spcAft>
                <a:spcPts val="800"/>
              </a:spcAft>
            </a:pPr>
            <a:r>
              <a:rPr lang="nl-NL" i="1" dirty="0">
                <a:latin typeface="Calibri" panose="020F0502020204030204" pitchFamily="34" charset="0"/>
                <a:ea typeface="Calibri" panose="020F0502020204030204" pitchFamily="34" charset="0"/>
                <a:cs typeface="Times New Roman" panose="02020603050405020304" pitchFamily="18" charset="0"/>
              </a:rPr>
              <a:t>Hoe verliep de samenwerking in onze groep?</a:t>
            </a:r>
          </a:p>
          <a:p>
            <a:pPr>
              <a:lnSpc>
                <a:spcPct val="107000"/>
              </a:lnSpc>
              <a:spcAft>
                <a:spcPts val="800"/>
              </a:spcAft>
            </a:pPr>
            <a:endParaRPr lang="nl-BE" dirty="0"/>
          </a:p>
        </p:txBody>
      </p:sp>
      <p:pic>
        <p:nvPicPr>
          <p:cNvPr id="4" name="Afbeelding 3">
            <a:extLst>
              <a:ext uri="{FF2B5EF4-FFF2-40B4-BE49-F238E27FC236}">
                <a16:creationId xmlns:a16="http://schemas.microsoft.com/office/drawing/2014/main" id="{D461A303-C9AF-4BB5-A604-24ED1FD09E29}"/>
              </a:ext>
            </a:extLst>
          </p:cNvPr>
          <p:cNvPicPr>
            <a:picLocks noChangeAspect="1"/>
          </p:cNvPicPr>
          <p:nvPr/>
        </p:nvPicPr>
        <p:blipFill rotWithShape="1">
          <a:blip r:embed="rId2"/>
          <a:srcRect t="71950" b="11250"/>
          <a:stretch/>
        </p:blipFill>
        <p:spPr>
          <a:xfrm>
            <a:off x="188259" y="5735722"/>
            <a:ext cx="3697941" cy="630825"/>
          </a:xfrm>
          <a:prstGeom prst="rect">
            <a:avLst/>
          </a:prstGeom>
        </p:spPr>
      </p:pic>
      <p:pic>
        <p:nvPicPr>
          <p:cNvPr id="5" name="Afbeelding 4" descr="Afbeelding met speelgoed, klein, verschillend, tafel&#10;&#10;Automatisch gegenereerde beschrijving">
            <a:extLst>
              <a:ext uri="{FF2B5EF4-FFF2-40B4-BE49-F238E27FC236}">
                <a16:creationId xmlns:a16="http://schemas.microsoft.com/office/drawing/2014/main" id="{5C781307-E57A-48FB-BED7-A429867F63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740" y="420338"/>
            <a:ext cx="1296000" cy="1296000"/>
          </a:xfrm>
          <a:prstGeom prst="rect">
            <a:avLst/>
          </a:prstGeom>
        </p:spPr>
      </p:pic>
      <p:sp>
        <p:nvSpPr>
          <p:cNvPr id="2" name="Tijdelijke aanduiding voor dianummer 1">
            <a:extLst>
              <a:ext uri="{FF2B5EF4-FFF2-40B4-BE49-F238E27FC236}">
                <a16:creationId xmlns:a16="http://schemas.microsoft.com/office/drawing/2014/main" id="{80AD2D62-0CCC-4B86-9936-11B93D04361B}"/>
              </a:ext>
            </a:extLst>
          </p:cNvPr>
          <p:cNvSpPr>
            <a:spLocks noGrp="1"/>
          </p:cNvSpPr>
          <p:nvPr>
            <p:ph type="sldNum" sz="quarter" idx="12"/>
          </p:nvPr>
        </p:nvSpPr>
        <p:spPr>
          <a:xfrm>
            <a:off x="5314950" y="9365150"/>
            <a:ext cx="1543050" cy="527403"/>
          </a:xfrm>
        </p:spPr>
        <p:txBody>
          <a:bodyPr/>
          <a:lstStyle/>
          <a:p>
            <a:fld id="{6CFAD42C-ADBC-4BDF-9EED-E53206EEABF7}" type="slidenum">
              <a:rPr lang="nl-BE" smtClean="0"/>
              <a:t>28</a:t>
            </a:fld>
            <a:endParaRPr lang="nl-BE"/>
          </a:p>
        </p:txBody>
      </p:sp>
    </p:spTree>
    <p:extLst>
      <p:ext uri="{BB962C8B-B14F-4D97-AF65-F5344CB8AC3E}">
        <p14:creationId xmlns:p14="http://schemas.microsoft.com/office/powerpoint/2010/main" val="1276569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32A1A214-4A24-42CF-8A1D-752C965B12BF}"/>
              </a:ext>
            </a:extLst>
          </p:cNvPr>
          <p:cNvSpPr/>
          <p:nvPr/>
        </p:nvSpPr>
        <p:spPr>
          <a:xfrm>
            <a:off x="188260" y="232078"/>
            <a:ext cx="6481481" cy="2779222"/>
          </a:xfrm>
          <a:prstGeom prst="rect">
            <a:avLst/>
          </a:prstGeom>
        </p:spPr>
        <p:txBody>
          <a:bodyPr wrap="square">
            <a:spAutoFit/>
          </a:bodyPr>
          <a:lstStyle/>
          <a:p>
            <a:pPr algn="ctr">
              <a:lnSpc>
                <a:spcPct val="107000"/>
              </a:lnSpc>
              <a:spcAft>
                <a:spcPts val="800"/>
              </a:spcAft>
            </a:pPr>
            <a:r>
              <a:rPr lang="nl-BE" sz="2400" dirty="0">
                <a:latin typeface="Copperplate Gothic Bold" panose="020E0705020206020404" pitchFamily="34" charset="0"/>
                <a:ea typeface="Calibri" panose="020F0502020204030204" pitchFamily="34" charset="0"/>
                <a:cs typeface="Times New Roman" panose="02020603050405020304" pitchFamily="18" charset="0"/>
              </a:rPr>
              <a:t>Extra opdracht voor thuis</a:t>
            </a: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a:pPr>
            <a:r>
              <a:rPr lang="nl-BE" b="1" i="1" dirty="0">
                <a:latin typeface="Calibri" panose="020F0502020204030204" pitchFamily="34" charset="0"/>
                <a:ea typeface="Calibri" panose="020F0502020204030204" pitchFamily="34" charset="0"/>
                <a:cs typeface="Times New Roman" panose="02020603050405020304" pitchFamily="18" charset="0"/>
              </a:rPr>
              <a:t>Portemonnee van een drankkarton</a:t>
            </a:r>
            <a:endParaRPr lang="nl-BE"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i="1" dirty="0">
                <a:latin typeface="Calibri" panose="020F0502020204030204" pitchFamily="34" charset="0"/>
                <a:ea typeface="Calibri" panose="020F0502020204030204" pitchFamily="34" charset="0"/>
                <a:cs typeface="Times New Roman" panose="02020603050405020304" pitchFamily="18" charset="0"/>
              </a:rPr>
              <a:t>Wat heb je nodig?</a:t>
            </a:r>
          </a:p>
          <a:p>
            <a:pPr marL="285750" indent="-285750">
              <a:buFont typeface="Arial" panose="020B0604020202020204" pitchFamily="34" charset="0"/>
              <a:buChar char="•"/>
            </a:pPr>
            <a:r>
              <a:rPr lang="nl-NL" i="1" dirty="0">
                <a:latin typeface="Calibri" panose="020F0502020204030204" pitchFamily="34" charset="0"/>
                <a:ea typeface="Calibri" panose="020F0502020204030204" pitchFamily="34" charset="0"/>
                <a:cs typeface="Times New Roman" panose="02020603050405020304" pitchFamily="18" charset="0"/>
              </a:rPr>
              <a:t>leeg tetrabrik of drankkarton</a:t>
            </a:r>
          </a:p>
          <a:p>
            <a:pPr marL="285750" indent="-285750">
              <a:buFont typeface="Arial" panose="020B0604020202020204" pitchFamily="34" charset="0"/>
              <a:buChar char="•"/>
            </a:pPr>
            <a:r>
              <a:rPr lang="nl-NL" i="1" dirty="0">
                <a:latin typeface="Calibri" panose="020F0502020204030204" pitchFamily="34" charset="0"/>
                <a:ea typeface="Calibri" panose="020F0502020204030204" pitchFamily="34" charset="0"/>
                <a:cs typeface="Times New Roman" panose="02020603050405020304" pitchFamily="18" charset="0"/>
              </a:rPr>
              <a:t>gekleurde tape (2 cm breed)</a:t>
            </a:r>
          </a:p>
          <a:p>
            <a:pPr marL="285750" indent="-285750">
              <a:buFont typeface="Arial" panose="020B0604020202020204" pitchFamily="34" charset="0"/>
              <a:buChar char="•"/>
            </a:pPr>
            <a:r>
              <a:rPr lang="nl-NL" i="1" dirty="0">
                <a:latin typeface="Calibri" panose="020F0502020204030204" pitchFamily="34" charset="0"/>
                <a:ea typeface="Calibri" panose="020F0502020204030204" pitchFamily="34" charset="0"/>
                <a:cs typeface="Times New Roman" panose="02020603050405020304" pitchFamily="18" charset="0"/>
              </a:rPr>
              <a:t>stukje klittenband (</a:t>
            </a:r>
            <a:r>
              <a:rPr lang="nl-NL" i="1" dirty="0" err="1">
                <a:latin typeface="Calibri" panose="020F0502020204030204" pitchFamily="34" charset="0"/>
                <a:ea typeface="Calibri" panose="020F0502020204030204" pitchFamily="34" charset="0"/>
                <a:cs typeface="Times New Roman" panose="02020603050405020304" pitchFamily="18" charset="0"/>
              </a:rPr>
              <a:t>velcro</a:t>
            </a:r>
            <a:r>
              <a:rPr lang="nl-NL" i="1" dirty="0">
                <a:latin typeface="Calibri" panose="020F0502020204030204" pitchFamily="34" charset="0"/>
                <a:ea typeface="Calibri" panose="020F0502020204030204" pitchFamily="34" charset="0"/>
                <a:cs typeface="Times New Roman" panose="02020603050405020304" pitchFamily="18" charset="0"/>
              </a:rPr>
              <a:t>)</a:t>
            </a:r>
          </a:p>
          <a:p>
            <a:pPr marL="285750" indent="-285750">
              <a:buFont typeface="Arial" panose="020B0604020202020204" pitchFamily="34" charset="0"/>
              <a:buChar char="•"/>
            </a:pPr>
            <a:r>
              <a:rPr lang="nl-NL" i="1" dirty="0">
                <a:latin typeface="Calibri" panose="020F0502020204030204" pitchFamily="34" charset="0"/>
                <a:ea typeface="Calibri" panose="020F0502020204030204" pitchFamily="34" charset="0"/>
                <a:cs typeface="Times New Roman" panose="02020603050405020304" pitchFamily="18" charset="0"/>
              </a:rPr>
              <a:t>meetlat</a:t>
            </a:r>
          </a:p>
          <a:p>
            <a:pPr>
              <a:lnSpc>
                <a:spcPct val="107000"/>
              </a:lnSpc>
              <a:spcAft>
                <a:spcPts val="800"/>
              </a:spcAft>
            </a:pPr>
            <a:endParaRPr lang="nl-BE" dirty="0"/>
          </a:p>
        </p:txBody>
      </p:sp>
      <p:sp>
        <p:nvSpPr>
          <p:cNvPr id="11" name="Rechthoek 10">
            <a:extLst>
              <a:ext uri="{FF2B5EF4-FFF2-40B4-BE49-F238E27FC236}">
                <a16:creationId xmlns:a16="http://schemas.microsoft.com/office/drawing/2014/main" id="{120A17CE-C65A-429D-A35B-DE3F7E7B18D5}"/>
              </a:ext>
            </a:extLst>
          </p:cNvPr>
          <p:cNvSpPr/>
          <p:nvPr/>
        </p:nvSpPr>
        <p:spPr>
          <a:xfrm>
            <a:off x="188260" y="134471"/>
            <a:ext cx="6481480" cy="618564"/>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13" name="Rechthoek 12">
            <a:extLst>
              <a:ext uri="{FF2B5EF4-FFF2-40B4-BE49-F238E27FC236}">
                <a16:creationId xmlns:a16="http://schemas.microsoft.com/office/drawing/2014/main" id="{0BB42C11-513F-4CF8-AE99-992259C93FA5}"/>
              </a:ext>
            </a:extLst>
          </p:cNvPr>
          <p:cNvSpPr/>
          <p:nvPr/>
        </p:nvSpPr>
        <p:spPr>
          <a:xfrm>
            <a:off x="3321420" y="485737"/>
            <a:ext cx="3173510" cy="2525563"/>
          </a:xfrm>
          <a:prstGeom prst="rect">
            <a:avLst/>
          </a:prstGeom>
        </p:spPr>
        <p:txBody>
          <a:bodyPr wrap="square">
            <a:spAutoFit/>
          </a:bodyPr>
          <a:lstStyle/>
          <a:p>
            <a:pPr algn="ctr">
              <a:lnSpc>
                <a:spcPct val="107000"/>
              </a:lnSpc>
              <a:spcAft>
                <a:spcPts val="800"/>
              </a:spcAft>
            </a:pPr>
            <a:endParaRPr lang="nl-BE"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BE" i="1" dirty="0">
              <a:latin typeface="Calibri" panose="020F0502020204030204" pitchFamily="34" charset="0"/>
              <a:ea typeface="Calibri" panose="020F0502020204030204" pitchFamily="34" charset="0"/>
              <a:cs typeface="Times New Roman" panose="02020603050405020304" pitchFamily="18" charset="0"/>
            </a:endParaRPr>
          </a:p>
          <a:p>
            <a:endParaRPr lang="nl-NL" i="1"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nl-NL" i="1" dirty="0">
                <a:latin typeface="Calibri" panose="020F0502020204030204" pitchFamily="34" charset="0"/>
                <a:ea typeface="Calibri" panose="020F0502020204030204" pitchFamily="34" charset="0"/>
                <a:cs typeface="Times New Roman" panose="02020603050405020304" pitchFamily="18" charset="0"/>
              </a:rPr>
              <a:t>zwarte stift</a:t>
            </a:r>
          </a:p>
          <a:p>
            <a:pPr marL="285750" indent="-285750">
              <a:buFont typeface="Arial" panose="020B0604020202020204" pitchFamily="34" charset="0"/>
              <a:buChar char="•"/>
            </a:pPr>
            <a:r>
              <a:rPr lang="nl-NL" i="1" dirty="0">
                <a:latin typeface="Calibri" panose="020F0502020204030204" pitchFamily="34" charset="0"/>
                <a:ea typeface="Calibri" panose="020F0502020204030204" pitchFamily="34" charset="0"/>
                <a:cs typeface="Times New Roman" panose="02020603050405020304" pitchFamily="18" charset="0"/>
              </a:rPr>
              <a:t>schaar</a:t>
            </a:r>
          </a:p>
          <a:p>
            <a:pPr marL="285750" indent="-285750">
              <a:buFont typeface="Arial" panose="020B0604020202020204" pitchFamily="34" charset="0"/>
              <a:buChar char="•"/>
            </a:pPr>
            <a:r>
              <a:rPr lang="nl-NL" i="1" dirty="0">
                <a:latin typeface="Calibri" panose="020F0502020204030204" pitchFamily="34" charset="0"/>
                <a:ea typeface="Calibri" panose="020F0502020204030204" pitchFamily="34" charset="0"/>
                <a:cs typeface="Times New Roman" panose="02020603050405020304" pitchFamily="18" charset="0"/>
              </a:rPr>
              <a:t>water</a:t>
            </a:r>
          </a:p>
          <a:p>
            <a:pPr marL="285750" indent="-285750">
              <a:buFont typeface="Arial" panose="020B0604020202020204" pitchFamily="34" charset="0"/>
              <a:buChar char="•"/>
            </a:pPr>
            <a:r>
              <a:rPr lang="nl-NL" i="1" dirty="0">
                <a:latin typeface="Calibri" panose="020F0502020204030204" pitchFamily="34" charset="0"/>
                <a:ea typeface="Calibri" panose="020F0502020204030204" pitchFamily="34" charset="0"/>
                <a:cs typeface="Times New Roman" panose="02020603050405020304" pitchFamily="18" charset="0"/>
              </a:rPr>
              <a:t>nietjesmachine</a:t>
            </a:r>
          </a:p>
          <a:p>
            <a:pPr>
              <a:lnSpc>
                <a:spcPct val="107000"/>
              </a:lnSpc>
              <a:spcAft>
                <a:spcPts val="800"/>
              </a:spcAft>
            </a:pPr>
            <a:endParaRPr lang="nl-BE" dirty="0"/>
          </a:p>
        </p:txBody>
      </p:sp>
      <p:graphicFrame>
        <p:nvGraphicFramePr>
          <p:cNvPr id="15" name="Tabel 9">
            <a:extLst>
              <a:ext uri="{FF2B5EF4-FFF2-40B4-BE49-F238E27FC236}">
                <a16:creationId xmlns:a16="http://schemas.microsoft.com/office/drawing/2014/main" id="{6786C723-9FDD-4DAD-92E7-832E28523EBD}"/>
              </a:ext>
            </a:extLst>
          </p:cNvPr>
          <p:cNvGraphicFramePr>
            <a:graphicFrameLocks noGrp="1"/>
          </p:cNvGraphicFramePr>
          <p:nvPr>
            <p:extLst>
              <p:ext uri="{D42A27DB-BD31-4B8C-83A1-F6EECF244321}">
                <p14:modId xmlns:p14="http://schemas.microsoft.com/office/powerpoint/2010/main" val="4142878328"/>
              </p:ext>
            </p:extLst>
          </p:nvPr>
        </p:nvGraphicFramePr>
        <p:xfrm>
          <a:off x="188261" y="3402402"/>
          <a:ext cx="6481479" cy="6131560"/>
        </p:xfrm>
        <a:graphic>
          <a:graphicData uri="http://schemas.openxmlformats.org/drawingml/2006/table">
            <a:tbl>
              <a:tblPr firstRow="1" bandRow="1">
                <a:tableStyleId>{5940675A-B579-460E-94D1-54222C63F5DA}</a:tableStyleId>
              </a:tblPr>
              <a:tblGrid>
                <a:gridCol w="1296296">
                  <a:extLst>
                    <a:ext uri="{9D8B030D-6E8A-4147-A177-3AD203B41FA5}">
                      <a16:colId xmlns:a16="http://schemas.microsoft.com/office/drawing/2014/main" val="1249649506"/>
                    </a:ext>
                  </a:extLst>
                </a:gridCol>
                <a:gridCol w="3024690">
                  <a:extLst>
                    <a:ext uri="{9D8B030D-6E8A-4147-A177-3AD203B41FA5}">
                      <a16:colId xmlns:a16="http://schemas.microsoft.com/office/drawing/2014/main" val="2802475322"/>
                    </a:ext>
                  </a:extLst>
                </a:gridCol>
                <a:gridCol w="2160493">
                  <a:extLst>
                    <a:ext uri="{9D8B030D-6E8A-4147-A177-3AD203B41FA5}">
                      <a16:colId xmlns:a16="http://schemas.microsoft.com/office/drawing/2014/main" val="2879262065"/>
                    </a:ext>
                  </a:extLst>
                </a:gridCol>
              </a:tblGrid>
              <a:tr h="370840">
                <a:tc>
                  <a:txBody>
                    <a:bodyPr/>
                    <a:lstStyle/>
                    <a:p>
                      <a:r>
                        <a:rPr lang="nl-BE" sz="1800" b="1" kern="1200" dirty="0">
                          <a:solidFill>
                            <a:schemeClr val="tx1"/>
                          </a:solidFill>
                        </a:rPr>
                        <a:t>Stappen </a:t>
                      </a:r>
                      <a:endParaRPr lang="nl-BE" sz="1800" b="1" kern="1200" dirty="0">
                        <a:solidFill>
                          <a:schemeClr val="tx1"/>
                        </a:solidFill>
                        <a:latin typeface="Candara" panose="020E0502030303020204" pitchFamily="34" charset="0"/>
                        <a:ea typeface="+mn-ea"/>
                        <a:cs typeface="+mn-cs"/>
                      </a:endParaRPr>
                    </a:p>
                  </a:txBody>
                  <a:tcPr/>
                </a:tc>
                <a:tc>
                  <a:txBody>
                    <a:bodyPr/>
                    <a:lstStyle/>
                    <a:p>
                      <a:r>
                        <a:rPr lang="nl-BE" sz="1800" b="1" kern="1200" dirty="0">
                          <a:solidFill>
                            <a:schemeClr val="tx1"/>
                          </a:solidFill>
                        </a:rPr>
                        <a:t>Hoe moet je het doen?</a:t>
                      </a:r>
                      <a:endParaRPr lang="nl-BE" sz="1800" b="1" kern="1200" dirty="0">
                        <a:solidFill>
                          <a:schemeClr val="tx1"/>
                        </a:solidFill>
                        <a:latin typeface="Candara" panose="020E0502030303020204" pitchFamily="34" charset="0"/>
                        <a:ea typeface="+mn-ea"/>
                        <a:cs typeface="+mn-cs"/>
                      </a:endParaRPr>
                    </a:p>
                  </a:txBody>
                  <a:tcPr/>
                </a:tc>
                <a:tc>
                  <a:txBody>
                    <a:bodyPr/>
                    <a:lstStyle/>
                    <a:p>
                      <a:r>
                        <a:rPr lang="nl-BE" sz="1800" b="1" kern="1200" dirty="0">
                          <a:solidFill>
                            <a:schemeClr val="tx1"/>
                          </a:solidFill>
                        </a:rPr>
                        <a:t>Foto </a:t>
                      </a:r>
                      <a:endParaRPr lang="nl-BE" sz="1800" b="1" kern="1200" dirty="0">
                        <a:solidFill>
                          <a:schemeClr val="tx1"/>
                        </a:solidFill>
                        <a:latin typeface="Candara" panose="020E0502030303020204" pitchFamily="34" charset="0"/>
                        <a:ea typeface="+mn-ea"/>
                        <a:cs typeface="+mn-cs"/>
                      </a:endParaRPr>
                    </a:p>
                  </a:txBody>
                  <a:tcPr/>
                </a:tc>
                <a:extLst>
                  <a:ext uri="{0D108BD9-81ED-4DB2-BD59-A6C34878D82A}">
                    <a16:rowId xmlns:a16="http://schemas.microsoft.com/office/drawing/2014/main" val="1052223782"/>
                  </a:ext>
                </a:extLst>
              </a:tr>
              <a:tr h="370840">
                <a:tc>
                  <a:txBody>
                    <a:bodyPr/>
                    <a:lstStyle/>
                    <a:p>
                      <a:r>
                        <a:rPr lang="nl-BE" sz="1800" kern="1200" dirty="0">
                          <a:solidFill>
                            <a:schemeClr val="tx1"/>
                          </a:solidFill>
                          <a:latin typeface="Candara" panose="020E0502030303020204" pitchFamily="34" charset="0"/>
                          <a:ea typeface="+mn-ea"/>
                          <a:cs typeface="+mn-cs"/>
                        </a:rPr>
                        <a:t>Stap 1</a:t>
                      </a: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txBody>
                  <a:tcPr/>
                </a:tc>
                <a:tc>
                  <a:txBody>
                    <a:bodyPr/>
                    <a:lstStyle/>
                    <a:p>
                      <a:r>
                        <a:rPr lang="nl-NL" sz="1400" u="sng" kern="1200" dirty="0">
                          <a:solidFill>
                            <a:schemeClr val="tx1"/>
                          </a:solidFill>
                          <a:latin typeface="Candara" panose="020E0502030303020204" pitchFamily="34" charset="0"/>
                          <a:ea typeface="+mn-ea"/>
                          <a:cs typeface="+mn-cs"/>
                        </a:rPr>
                        <a:t>Drankkarton plat maken </a:t>
                      </a:r>
                    </a:p>
                    <a:p>
                      <a:r>
                        <a:rPr lang="nl-NL" sz="1400" kern="1200" dirty="0">
                          <a:solidFill>
                            <a:schemeClr val="tx1"/>
                          </a:solidFill>
                          <a:latin typeface="Candara" panose="020E0502030303020204" pitchFamily="34" charset="0"/>
                          <a:ea typeface="+mn-ea"/>
                          <a:cs typeface="+mn-cs"/>
                        </a:rPr>
                        <a:t>Maak de boven- en onderkant van het drankkarton los.</a:t>
                      </a:r>
                    </a:p>
                  </a:txBody>
                  <a:tcPr/>
                </a:tc>
                <a:tc>
                  <a:txBody>
                    <a:bodyPr/>
                    <a:lstStyle/>
                    <a:p>
                      <a:pPr algn="ctr"/>
                      <a:endParaRPr lang="nl-BE" sz="1800" kern="1200" dirty="0">
                        <a:solidFill>
                          <a:schemeClr val="tx1"/>
                        </a:solidFill>
                        <a:latin typeface="Candara" panose="020E0502030303020204" pitchFamily="34" charset="0"/>
                        <a:ea typeface="+mn-ea"/>
                        <a:cs typeface="+mn-cs"/>
                      </a:endParaRPr>
                    </a:p>
                  </a:txBody>
                  <a:tcPr anchor="ctr"/>
                </a:tc>
                <a:extLst>
                  <a:ext uri="{0D108BD9-81ED-4DB2-BD59-A6C34878D82A}">
                    <a16:rowId xmlns:a16="http://schemas.microsoft.com/office/drawing/2014/main" val="2948370195"/>
                  </a:ext>
                </a:extLst>
              </a:tr>
              <a:tr h="370840">
                <a:tc>
                  <a:txBody>
                    <a:bodyPr/>
                    <a:lstStyle/>
                    <a:p>
                      <a:r>
                        <a:rPr lang="nl-BE" sz="1800" kern="1200" dirty="0">
                          <a:solidFill>
                            <a:schemeClr val="tx1"/>
                          </a:solidFill>
                          <a:latin typeface="Candara" panose="020E0502030303020204" pitchFamily="34" charset="0"/>
                          <a:ea typeface="+mn-ea"/>
                          <a:cs typeface="+mn-cs"/>
                        </a:rPr>
                        <a:t>Stap 2</a:t>
                      </a: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txBody>
                  <a:tcPr/>
                </a:tc>
                <a:tc>
                  <a:txBody>
                    <a:bodyPr/>
                    <a:lstStyle/>
                    <a:p>
                      <a:r>
                        <a:rPr lang="nl-NL" sz="1400" u="sng" kern="1200" dirty="0">
                          <a:solidFill>
                            <a:schemeClr val="tx1"/>
                          </a:solidFill>
                          <a:latin typeface="Candara" panose="020E0502030303020204" pitchFamily="34" charset="0"/>
                          <a:ea typeface="+mn-ea"/>
                          <a:cs typeface="+mn-cs"/>
                        </a:rPr>
                        <a:t>Knippen en meten</a:t>
                      </a:r>
                    </a:p>
                    <a:p>
                      <a:r>
                        <a:rPr lang="nl-NL" sz="1400" kern="1200" dirty="0">
                          <a:solidFill>
                            <a:schemeClr val="tx1"/>
                          </a:solidFill>
                          <a:latin typeface="Candara" panose="020E0502030303020204" pitchFamily="34" charset="0"/>
                          <a:ea typeface="+mn-ea"/>
                          <a:cs typeface="+mn-cs"/>
                        </a:rPr>
                        <a:t>Knip de boven- en onderkant eraf, zodat je een rechthoek krijgt. Maak het karton van binnen schoon en droog het af.</a:t>
                      </a:r>
                    </a:p>
                    <a:p>
                      <a:endParaRPr lang="nl-NL" sz="1400" kern="1200" dirty="0">
                        <a:solidFill>
                          <a:schemeClr val="tx1"/>
                        </a:solidFill>
                        <a:latin typeface="Candara" panose="020E0502030303020204" pitchFamily="34" charset="0"/>
                        <a:ea typeface="+mn-ea"/>
                        <a:cs typeface="+mn-cs"/>
                      </a:endParaRPr>
                    </a:p>
                    <a:p>
                      <a:r>
                        <a:rPr lang="nl-NL" sz="1400" kern="1200" dirty="0">
                          <a:solidFill>
                            <a:schemeClr val="tx1"/>
                          </a:solidFill>
                          <a:latin typeface="Candara" panose="020E0502030303020204" pitchFamily="34" charset="0"/>
                          <a:ea typeface="+mn-ea"/>
                          <a:cs typeface="+mn-cs"/>
                        </a:rPr>
                        <a:t>Meet de hoogte van het karton en deel dit door 3. Zet streepjes op 1/3 van de bovenrand.</a:t>
                      </a:r>
                    </a:p>
                  </a:txBody>
                  <a:tcPr/>
                </a:tc>
                <a:tc>
                  <a:txBody>
                    <a:bodyPr/>
                    <a:lstStyle/>
                    <a:p>
                      <a:pPr algn="ctr"/>
                      <a:endParaRPr lang="nl-BE" sz="1800" kern="1200" dirty="0">
                        <a:solidFill>
                          <a:schemeClr val="tx1"/>
                        </a:solidFill>
                        <a:latin typeface="Candara" panose="020E0502030303020204" pitchFamily="34" charset="0"/>
                        <a:ea typeface="+mn-ea"/>
                        <a:cs typeface="+mn-cs"/>
                      </a:endParaRPr>
                    </a:p>
                  </a:txBody>
                  <a:tcPr anchor="ctr"/>
                </a:tc>
                <a:extLst>
                  <a:ext uri="{0D108BD9-81ED-4DB2-BD59-A6C34878D82A}">
                    <a16:rowId xmlns:a16="http://schemas.microsoft.com/office/drawing/2014/main" val="2849593125"/>
                  </a:ext>
                </a:extLst>
              </a:tr>
              <a:tr h="370840">
                <a:tc>
                  <a:txBody>
                    <a:bodyPr/>
                    <a:lstStyle/>
                    <a:p>
                      <a:r>
                        <a:rPr lang="nl-BE" sz="1800" kern="1200" dirty="0">
                          <a:solidFill>
                            <a:schemeClr val="tx1"/>
                          </a:solidFill>
                          <a:latin typeface="Candara" panose="020E0502030303020204" pitchFamily="34" charset="0"/>
                          <a:ea typeface="+mn-ea"/>
                          <a:cs typeface="+mn-cs"/>
                        </a:rPr>
                        <a:t>Stap 3</a:t>
                      </a: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txBody>
                  <a:tcPr/>
                </a:tc>
                <a:tc>
                  <a:txBody>
                    <a:bodyPr/>
                    <a:lstStyle/>
                    <a:p>
                      <a:r>
                        <a:rPr lang="nl-NL" sz="1400" u="sng" kern="1200" dirty="0">
                          <a:solidFill>
                            <a:schemeClr val="tx1"/>
                          </a:solidFill>
                          <a:latin typeface="Candara" panose="020E0502030303020204" pitchFamily="34" charset="0"/>
                          <a:ea typeface="+mn-ea"/>
                          <a:cs typeface="+mn-cs"/>
                        </a:rPr>
                        <a:t>Lijn tekenen</a:t>
                      </a:r>
                    </a:p>
                    <a:p>
                      <a:r>
                        <a:rPr lang="nl-NL" sz="1400" kern="1200" dirty="0">
                          <a:solidFill>
                            <a:schemeClr val="tx1"/>
                          </a:solidFill>
                          <a:latin typeface="Candara" panose="020E0502030303020204" pitchFamily="34" charset="0"/>
                          <a:ea typeface="+mn-ea"/>
                          <a:cs typeface="+mn-cs"/>
                        </a:rPr>
                        <a:t>Verbind de streepjes met elkaar met een lijn. Doe dit ook langs de zijkanten.</a:t>
                      </a:r>
                    </a:p>
                  </a:txBody>
                  <a:tcPr/>
                </a:tc>
                <a:tc>
                  <a:txBody>
                    <a:bodyPr/>
                    <a:lstStyle/>
                    <a:p>
                      <a:pPr algn="ctr"/>
                      <a:endParaRPr lang="nl-BE" sz="1800" kern="1200" dirty="0">
                        <a:solidFill>
                          <a:schemeClr val="tx1"/>
                        </a:solidFill>
                        <a:latin typeface="Candara" panose="020E0502030303020204" pitchFamily="34" charset="0"/>
                        <a:ea typeface="+mn-ea"/>
                        <a:cs typeface="+mn-cs"/>
                      </a:endParaRPr>
                    </a:p>
                  </a:txBody>
                  <a:tcPr anchor="ctr"/>
                </a:tc>
                <a:extLst>
                  <a:ext uri="{0D108BD9-81ED-4DB2-BD59-A6C34878D82A}">
                    <a16:rowId xmlns:a16="http://schemas.microsoft.com/office/drawing/2014/main" val="3891193547"/>
                  </a:ext>
                </a:extLst>
              </a:tr>
            </a:tbl>
          </a:graphicData>
        </a:graphic>
      </p:graphicFrame>
      <p:pic>
        <p:nvPicPr>
          <p:cNvPr id="17" name="Afbeelding 16">
            <a:extLst>
              <a:ext uri="{FF2B5EF4-FFF2-40B4-BE49-F238E27FC236}">
                <a16:creationId xmlns:a16="http://schemas.microsoft.com/office/drawing/2014/main" id="{2B7C6022-EE93-44BD-8F99-1C8C5D18E0E5}"/>
              </a:ext>
            </a:extLst>
          </p:cNvPr>
          <p:cNvPicPr>
            <a:picLocks noChangeAspect="1"/>
          </p:cNvPicPr>
          <p:nvPr/>
        </p:nvPicPr>
        <p:blipFill rotWithShape="1">
          <a:blip r:embed="rId2">
            <a:extLst>
              <a:ext uri="{28A0092B-C50C-407E-A947-70E740481C1C}">
                <a14:useLocalDpi xmlns:a14="http://schemas.microsoft.com/office/drawing/2010/main" val="0"/>
              </a:ext>
            </a:extLst>
          </a:blip>
          <a:srcRect l="29608" t="34227" r="25686" b="16671"/>
          <a:stretch/>
        </p:blipFill>
        <p:spPr>
          <a:xfrm>
            <a:off x="5236464" y="779110"/>
            <a:ext cx="1440000" cy="1186204"/>
          </a:xfrm>
          <a:prstGeom prst="rect">
            <a:avLst/>
          </a:prstGeom>
        </p:spPr>
      </p:pic>
      <p:pic>
        <p:nvPicPr>
          <p:cNvPr id="19" name="Afbeelding 18">
            <a:extLst>
              <a:ext uri="{FF2B5EF4-FFF2-40B4-BE49-F238E27FC236}">
                <a16:creationId xmlns:a16="http://schemas.microsoft.com/office/drawing/2014/main" id="{DE588358-E3A3-4A4D-B705-634734C6D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4930" y="3964203"/>
            <a:ext cx="1800000" cy="1350000"/>
          </a:xfrm>
          <a:prstGeom prst="rect">
            <a:avLst/>
          </a:prstGeom>
        </p:spPr>
      </p:pic>
      <p:pic>
        <p:nvPicPr>
          <p:cNvPr id="20" name="Afbeelding 19">
            <a:extLst>
              <a:ext uri="{FF2B5EF4-FFF2-40B4-BE49-F238E27FC236}">
                <a16:creationId xmlns:a16="http://schemas.microsoft.com/office/drawing/2014/main" id="{FF914562-9C2A-4423-A948-80A95EA437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4930" y="5846970"/>
            <a:ext cx="1800000" cy="1350000"/>
          </a:xfrm>
          <a:prstGeom prst="rect">
            <a:avLst/>
          </a:prstGeom>
        </p:spPr>
      </p:pic>
      <p:pic>
        <p:nvPicPr>
          <p:cNvPr id="21" name="Afbeelding 20">
            <a:extLst>
              <a:ext uri="{FF2B5EF4-FFF2-40B4-BE49-F238E27FC236}">
                <a16:creationId xmlns:a16="http://schemas.microsoft.com/office/drawing/2014/main" id="{0054CE05-9D64-458D-B7CE-E544939FA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930" y="7837434"/>
            <a:ext cx="1800000" cy="1350000"/>
          </a:xfrm>
          <a:prstGeom prst="rect">
            <a:avLst/>
          </a:prstGeom>
        </p:spPr>
      </p:pic>
      <p:pic>
        <p:nvPicPr>
          <p:cNvPr id="22" name="Afbeelding 21">
            <a:extLst>
              <a:ext uri="{FF2B5EF4-FFF2-40B4-BE49-F238E27FC236}">
                <a16:creationId xmlns:a16="http://schemas.microsoft.com/office/drawing/2014/main" id="{4C8F2C7F-57FB-4409-8BE1-8AE7EA2EB4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6038" y="1931873"/>
            <a:ext cx="1440000" cy="1440000"/>
          </a:xfrm>
          <a:prstGeom prst="rect">
            <a:avLst/>
          </a:prstGeom>
        </p:spPr>
      </p:pic>
      <p:sp>
        <p:nvSpPr>
          <p:cNvPr id="23" name="Pijl: rechts 22">
            <a:extLst>
              <a:ext uri="{FF2B5EF4-FFF2-40B4-BE49-F238E27FC236}">
                <a16:creationId xmlns:a16="http://schemas.microsoft.com/office/drawing/2014/main" id="{2495AD3C-3A38-4700-8568-5C0D4E7827DE}"/>
              </a:ext>
            </a:extLst>
          </p:cNvPr>
          <p:cNvSpPr/>
          <p:nvPr/>
        </p:nvSpPr>
        <p:spPr>
          <a:xfrm>
            <a:off x="4161910" y="2662636"/>
            <a:ext cx="1066040" cy="61504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BE" sz="1400" dirty="0">
                <a:solidFill>
                  <a:schemeClr val="tx1"/>
                </a:solidFill>
              </a:rPr>
              <a:t>filmpje</a:t>
            </a:r>
          </a:p>
        </p:txBody>
      </p:sp>
      <p:sp>
        <p:nvSpPr>
          <p:cNvPr id="2" name="Tijdelijke aanduiding voor dianummer 1">
            <a:extLst>
              <a:ext uri="{FF2B5EF4-FFF2-40B4-BE49-F238E27FC236}">
                <a16:creationId xmlns:a16="http://schemas.microsoft.com/office/drawing/2014/main" id="{533B67E4-D65A-46DF-B157-62F471DEF44D}"/>
              </a:ext>
            </a:extLst>
          </p:cNvPr>
          <p:cNvSpPr>
            <a:spLocks noGrp="1"/>
          </p:cNvSpPr>
          <p:nvPr>
            <p:ph type="sldNum" sz="quarter" idx="12"/>
          </p:nvPr>
        </p:nvSpPr>
        <p:spPr>
          <a:xfrm>
            <a:off x="5327555" y="9396549"/>
            <a:ext cx="1543050" cy="527403"/>
          </a:xfrm>
        </p:spPr>
        <p:txBody>
          <a:bodyPr/>
          <a:lstStyle/>
          <a:p>
            <a:fld id="{6CFAD42C-ADBC-4BDF-9EED-E53206EEABF7}" type="slidenum">
              <a:rPr lang="nl-BE" smtClean="0"/>
              <a:t>29</a:t>
            </a:fld>
            <a:endParaRPr lang="nl-BE"/>
          </a:p>
        </p:txBody>
      </p:sp>
    </p:spTree>
    <p:extLst>
      <p:ext uri="{BB962C8B-B14F-4D97-AF65-F5344CB8AC3E}">
        <p14:creationId xmlns:p14="http://schemas.microsoft.com/office/powerpoint/2010/main" val="3036181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FF923C7-A230-4B3A-B28B-C05FC12B3E32}"/>
              </a:ext>
            </a:extLst>
          </p:cNvPr>
          <p:cNvSpPr/>
          <p:nvPr/>
        </p:nvSpPr>
        <p:spPr>
          <a:xfrm>
            <a:off x="188260" y="232078"/>
            <a:ext cx="6481481" cy="2281458"/>
          </a:xfrm>
          <a:prstGeom prst="rect">
            <a:avLst/>
          </a:prstGeom>
        </p:spPr>
        <p:txBody>
          <a:bodyPr wrap="square">
            <a:spAutoFit/>
          </a:bodyPr>
          <a:lstStyle/>
          <a:p>
            <a:pPr algn="ctr">
              <a:lnSpc>
                <a:spcPct val="107000"/>
              </a:lnSpc>
              <a:spcAft>
                <a:spcPts val="800"/>
              </a:spcAft>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startAt="2"/>
            </a:pPr>
            <a:r>
              <a:rPr lang="nl-BE" b="1" i="1" dirty="0">
                <a:latin typeface="Calibri" panose="020F0502020204030204" pitchFamily="34" charset="0"/>
                <a:ea typeface="Calibri" panose="020F0502020204030204" pitchFamily="34" charset="0"/>
                <a:cs typeface="Times New Roman" panose="02020603050405020304" pitchFamily="18" charset="0"/>
              </a:rPr>
              <a:t>Hoe wordt inpakpapier gemaakt?</a:t>
            </a:r>
            <a:endParaRPr lang="nl-BE" sz="1600" b="1"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r>
              <a:rPr lang="nl-NL" i="1" dirty="0">
                <a:latin typeface="Calibri" panose="020F0502020204030204" pitchFamily="34" charset="0"/>
                <a:cs typeface="Times New Roman" panose="02020603050405020304" pitchFamily="18" charset="0"/>
              </a:rPr>
              <a:t>We kijken naar een ander filmpje. </a:t>
            </a:r>
            <a:endParaRPr lang="nl-BE" i="1" dirty="0">
              <a:latin typeface="Calibri" panose="020F0502020204030204" pitchFamily="34" charset="0"/>
              <a:cs typeface="Times New Roman" panose="02020603050405020304" pitchFamily="18" charset="0"/>
            </a:endParaRPr>
          </a:p>
          <a:p>
            <a:r>
              <a:rPr lang="nl-NL" i="1" dirty="0">
                <a:latin typeface="Calibri" panose="020F0502020204030204" pitchFamily="34" charset="0"/>
                <a:cs typeface="Times New Roman" panose="02020603050405020304" pitchFamily="18" charset="0"/>
              </a:rPr>
              <a:t>Hier wordt duidelijk uitgelegd hoe inpakpapier wordt gemaakt. </a:t>
            </a:r>
            <a:endParaRPr lang="nl-BE" i="1" dirty="0">
              <a:latin typeface="Calibri" panose="020F0502020204030204" pitchFamily="34" charset="0"/>
              <a:cs typeface="Times New Roman" panose="02020603050405020304" pitchFamily="18" charset="0"/>
            </a:endParaRPr>
          </a:p>
          <a:p>
            <a:r>
              <a:rPr lang="nl-NL" i="1" dirty="0">
                <a:latin typeface="Calibri" panose="020F0502020204030204" pitchFamily="34" charset="0"/>
                <a:cs typeface="Times New Roman" panose="02020603050405020304" pitchFamily="18" charset="0"/>
              </a:rPr>
              <a:t>We bekijken het twee keer.</a:t>
            </a:r>
            <a:endParaRPr lang="nl-BE" i="1" dirty="0">
              <a:latin typeface="Calibri" panose="020F0502020204030204" pitchFamily="34" charset="0"/>
              <a:cs typeface="Times New Roman" panose="02020603050405020304" pitchFamily="18" charset="0"/>
            </a:endParaRPr>
          </a:p>
          <a:p>
            <a:r>
              <a:rPr lang="nl-NL" i="1" dirty="0">
                <a:latin typeface="Calibri" panose="020F0502020204030204" pitchFamily="34" charset="0"/>
                <a:cs typeface="Times New Roman" panose="02020603050405020304" pitchFamily="18" charset="0"/>
              </a:rPr>
              <a:t>Hierna vul je de tekst hieronder in. Je krijgt al enkele woorden. </a:t>
            </a:r>
            <a:endParaRPr lang="nl-BE" i="1" dirty="0">
              <a:latin typeface="Calibri" panose="020F0502020204030204" pitchFamily="34" charset="0"/>
              <a:cs typeface="Times New Roman" panose="02020603050405020304" pitchFamily="18" charset="0"/>
            </a:endParaRPr>
          </a:p>
          <a:p>
            <a:pPr>
              <a:lnSpc>
                <a:spcPct val="107000"/>
              </a:lnSpc>
              <a:spcAft>
                <a:spcPts val="800"/>
              </a:spcAft>
            </a:pPr>
            <a:endParaRPr lang="nl-BE" dirty="0"/>
          </a:p>
        </p:txBody>
      </p:sp>
      <p:sp>
        <p:nvSpPr>
          <p:cNvPr id="3" name="Rechthoek 2">
            <a:extLst>
              <a:ext uri="{FF2B5EF4-FFF2-40B4-BE49-F238E27FC236}">
                <a16:creationId xmlns:a16="http://schemas.microsoft.com/office/drawing/2014/main" id="{BFD83BEA-972B-420F-8C16-AD1A82CD1B78}"/>
              </a:ext>
            </a:extLst>
          </p:cNvPr>
          <p:cNvSpPr/>
          <p:nvPr/>
        </p:nvSpPr>
        <p:spPr>
          <a:xfrm>
            <a:off x="188260" y="3979203"/>
            <a:ext cx="6481480" cy="4462760"/>
          </a:xfrm>
          <a:prstGeom prst="rect">
            <a:avLst/>
          </a:prstGeom>
        </p:spPr>
        <p:txBody>
          <a:bodyPr wrap="square">
            <a:spAutoFit/>
          </a:bodyPr>
          <a:lstStyle/>
          <a:p>
            <a:pPr>
              <a:spcBef>
                <a:spcPts val="600"/>
              </a:spcBef>
              <a:spcAft>
                <a:spcPts val="600"/>
              </a:spcAft>
            </a:pPr>
            <a:r>
              <a:rPr lang="nl-NL" dirty="0">
                <a:latin typeface="Candara" panose="020E0502030303020204" pitchFamily="34" charset="0"/>
                <a:ea typeface="Times New Roman" panose="02020603050405020304" pitchFamily="18" charset="0"/>
              </a:rPr>
              <a:t>“Hoe wordt pakpapier gemaakt? </a:t>
            </a:r>
            <a:endParaRPr lang="nl-BE" sz="1600" dirty="0">
              <a:latin typeface="Times New Roman" panose="02020603050405020304" pitchFamily="18" charset="0"/>
              <a:ea typeface="Times New Roman" panose="02020603050405020304" pitchFamily="18" charset="0"/>
            </a:endParaRPr>
          </a:p>
          <a:p>
            <a:pPr>
              <a:spcBef>
                <a:spcPts val="600"/>
              </a:spcBef>
              <a:spcAft>
                <a:spcPts val="600"/>
              </a:spcAft>
            </a:pPr>
            <a:r>
              <a:rPr lang="nl-NL" dirty="0">
                <a:latin typeface="Candara" panose="020E0502030303020204" pitchFamily="34" charset="0"/>
                <a:ea typeface="Times New Roman" panose="02020603050405020304" pitchFamily="18" charset="0"/>
              </a:rPr>
              <a:t>In de fabriek hebben ze _____________________ papier en inkt in allerlei _________________. </a:t>
            </a:r>
          </a:p>
          <a:p>
            <a:pPr>
              <a:spcBef>
                <a:spcPts val="600"/>
              </a:spcBef>
              <a:spcAft>
                <a:spcPts val="600"/>
              </a:spcAft>
            </a:pPr>
            <a:r>
              <a:rPr lang="nl-NL" dirty="0">
                <a:latin typeface="Candara" panose="020E0502030303020204" pitchFamily="34" charset="0"/>
                <a:ea typeface="Times New Roman" panose="02020603050405020304" pitchFamily="18" charset="0"/>
              </a:rPr>
              <a:t>Met een ________________________wordt het papier naar de machine gebracht, waar ze er __________________ op gaan drukken. Ook de ___________ gaat in de ______________________. </a:t>
            </a:r>
          </a:p>
          <a:p>
            <a:pPr>
              <a:spcBef>
                <a:spcPts val="600"/>
              </a:spcBef>
              <a:spcAft>
                <a:spcPts val="600"/>
              </a:spcAft>
            </a:pPr>
            <a:r>
              <a:rPr lang="nl-NL" dirty="0">
                <a:latin typeface="Candara" panose="020E0502030303020204" pitchFamily="34" charset="0"/>
                <a:ea typeface="Times New Roman" panose="02020603050405020304" pitchFamily="18" charset="0"/>
              </a:rPr>
              <a:t>Dan worden de stempelrollen gepakt. Daar staan de ____________________ op die straks gedrukt gaan worden. Het papier gaat in de machine en _________________ maar! </a:t>
            </a:r>
          </a:p>
          <a:p>
            <a:pPr>
              <a:spcBef>
                <a:spcPts val="600"/>
              </a:spcBef>
              <a:spcAft>
                <a:spcPts val="600"/>
              </a:spcAft>
            </a:pPr>
            <a:r>
              <a:rPr lang="nl-NL" dirty="0">
                <a:latin typeface="Candara" panose="020E0502030303020204" pitchFamily="34" charset="0"/>
                <a:ea typeface="Times New Roman" panose="02020603050405020304" pitchFamily="18" charset="0"/>
              </a:rPr>
              <a:t>De inkt gaat op de ____________________ en die drukt het weer op het papier. </a:t>
            </a:r>
          </a:p>
          <a:p>
            <a:pPr>
              <a:spcBef>
                <a:spcPts val="600"/>
              </a:spcBef>
              <a:spcAft>
                <a:spcPts val="600"/>
              </a:spcAft>
            </a:pPr>
            <a:r>
              <a:rPr lang="nl-NL" dirty="0">
                <a:latin typeface="Candara" panose="020E0502030303020204" pitchFamily="34" charset="0"/>
                <a:ea typeface="Times New Roman" panose="02020603050405020304" pitchFamily="18" charset="0"/>
              </a:rPr>
              <a:t>Zo krijg je prachtig __________________ voor… Sinterklaas!”</a:t>
            </a:r>
            <a:endParaRPr lang="nl-BE" sz="1600" dirty="0">
              <a:effectLst/>
              <a:latin typeface="Times New Roman" panose="02020603050405020304" pitchFamily="18" charset="0"/>
              <a:ea typeface="Times New Roman" panose="02020603050405020304" pitchFamily="18" charset="0"/>
            </a:endParaRPr>
          </a:p>
        </p:txBody>
      </p:sp>
      <p:sp>
        <p:nvSpPr>
          <p:cNvPr id="4" name="Tekstvak 3">
            <a:extLst>
              <a:ext uri="{FF2B5EF4-FFF2-40B4-BE49-F238E27FC236}">
                <a16:creationId xmlns:a16="http://schemas.microsoft.com/office/drawing/2014/main" id="{24C5FFC8-1A4E-4614-A7DE-53CA6B56A82B}"/>
              </a:ext>
            </a:extLst>
          </p:cNvPr>
          <p:cNvSpPr txBox="1"/>
          <p:nvPr/>
        </p:nvSpPr>
        <p:spPr>
          <a:xfrm>
            <a:off x="531159" y="2729753"/>
            <a:ext cx="5795682" cy="646331"/>
          </a:xfrm>
          <a:prstGeom prst="rect">
            <a:avLst/>
          </a:prstGeom>
          <a:noFill/>
          <a:ln>
            <a:solidFill>
              <a:schemeClr val="tx1"/>
            </a:solidFill>
          </a:ln>
        </p:spPr>
        <p:txBody>
          <a:bodyPr wrap="square" rtlCol="0">
            <a:spAutoFit/>
          </a:bodyPr>
          <a:lstStyle/>
          <a:p>
            <a:pPr algn="ctr"/>
            <a:r>
              <a:rPr lang="nl-BE" dirty="0">
                <a:latin typeface="Candara" panose="020E0502030303020204" pitchFamily="34" charset="0"/>
              </a:rPr>
              <a:t>inkt – stempelrol – figuurtjes – vorkheftruck – machine – figuurtjes – grote rollen – drukken – kleuren – pakpapier</a:t>
            </a:r>
          </a:p>
        </p:txBody>
      </p:sp>
      <p:pic>
        <p:nvPicPr>
          <p:cNvPr id="5" name="Afbeelding 4" descr="Afbeelding met tekening&#10;&#10;Automatisch gegenereerde beschrijving">
            <a:extLst>
              <a:ext uri="{FF2B5EF4-FFF2-40B4-BE49-F238E27FC236}">
                <a16:creationId xmlns:a16="http://schemas.microsoft.com/office/drawing/2014/main" id="{FF955C6C-2983-47F7-B43C-8255AD96E7E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3646" y="218632"/>
            <a:ext cx="1299882" cy="949256"/>
          </a:xfrm>
          <a:prstGeom prst="rect">
            <a:avLst/>
          </a:prstGeom>
        </p:spPr>
      </p:pic>
      <p:pic>
        <p:nvPicPr>
          <p:cNvPr id="7" name="Afbeelding 6">
            <a:extLst>
              <a:ext uri="{FF2B5EF4-FFF2-40B4-BE49-F238E27FC236}">
                <a16:creationId xmlns:a16="http://schemas.microsoft.com/office/drawing/2014/main" id="{A90B8465-F168-4A2B-B9B5-DD6C712D87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646" y="8455410"/>
            <a:ext cx="1440000" cy="1440000"/>
          </a:xfrm>
          <a:prstGeom prst="rect">
            <a:avLst/>
          </a:prstGeom>
        </p:spPr>
      </p:pic>
      <p:sp>
        <p:nvSpPr>
          <p:cNvPr id="8" name="Rechthoek 7">
            <a:extLst>
              <a:ext uri="{FF2B5EF4-FFF2-40B4-BE49-F238E27FC236}">
                <a16:creationId xmlns:a16="http://schemas.microsoft.com/office/drawing/2014/main" id="{FF79BC78-F20A-4F80-9B56-AA8794E159C6}"/>
              </a:ext>
            </a:extLst>
          </p:cNvPr>
          <p:cNvSpPr/>
          <p:nvPr/>
        </p:nvSpPr>
        <p:spPr>
          <a:xfrm>
            <a:off x="5446664" y="8327500"/>
            <a:ext cx="2133599" cy="276999"/>
          </a:xfrm>
          <a:prstGeom prst="rect">
            <a:avLst/>
          </a:prstGeom>
        </p:spPr>
        <p:txBody>
          <a:bodyPr wrap="square">
            <a:spAutoFit/>
          </a:bodyPr>
          <a:lstStyle/>
          <a:p>
            <a:pPr>
              <a:spcBef>
                <a:spcPts val="600"/>
              </a:spcBef>
              <a:spcAft>
                <a:spcPts val="600"/>
              </a:spcAft>
            </a:pPr>
            <a:r>
              <a:rPr lang="nl-NL" sz="1200" dirty="0">
                <a:latin typeface="Candara" panose="020E0502030303020204" pitchFamily="34" charset="0"/>
                <a:ea typeface="Times New Roman" panose="02020603050405020304" pitchFamily="18" charset="0"/>
              </a:rPr>
              <a:t>pakpapier maken</a:t>
            </a:r>
            <a:endParaRPr lang="nl-BE" sz="1100" dirty="0">
              <a:effectLst/>
              <a:latin typeface="Times New Roman" panose="02020603050405020304" pitchFamily="18" charset="0"/>
              <a:ea typeface="Times New Roman" panose="02020603050405020304" pitchFamily="18" charset="0"/>
            </a:endParaRPr>
          </a:p>
        </p:txBody>
      </p:sp>
      <p:sp>
        <p:nvSpPr>
          <p:cNvPr id="6" name="Tijdelijke aanduiding voor dianummer 5">
            <a:extLst>
              <a:ext uri="{FF2B5EF4-FFF2-40B4-BE49-F238E27FC236}">
                <a16:creationId xmlns:a16="http://schemas.microsoft.com/office/drawing/2014/main" id="{2CCE849A-6B91-4745-AB0B-DA99DE0F33F2}"/>
              </a:ext>
            </a:extLst>
          </p:cNvPr>
          <p:cNvSpPr>
            <a:spLocks noGrp="1"/>
          </p:cNvSpPr>
          <p:nvPr>
            <p:ph type="sldNum" sz="quarter" idx="12"/>
          </p:nvPr>
        </p:nvSpPr>
        <p:spPr>
          <a:xfrm>
            <a:off x="5314108" y="9369655"/>
            <a:ext cx="1543050" cy="527403"/>
          </a:xfrm>
        </p:spPr>
        <p:txBody>
          <a:bodyPr/>
          <a:lstStyle/>
          <a:p>
            <a:fld id="{6CFAD42C-ADBC-4BDF-9EED-E53206EEABF7}" type="slidenum">
              <a:rPr lang="nl-BE" smtClean="0"/>
              <a:t>3</a:t>
            </a:fld>
            <a:endParaRPr lang="nl-BE"/>
          </a:p>
        </p:txBody>
      </p:sp>
    </p:spTree>
    <p:extLst>
      <p:ext uri="{BB962C8B-B14F-4D97-AF65-F5344CB8AC3E}">
        <p14:creationId xmlns:p14="http://schemas.microsoft.com/office/powerpoint/2010/main" val="1429942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710954BD-61D9-4692-B6F6-CF0CE32EB26B}"/>
              </a:ext>
            </a:extLst>
          </p:cNvPr>
          <p:cNvGraphicFramePr>
            <a:graphicFrameLocks noGrp="1"/>
          </p:cNvGraphicFramePr>
          <p:nvPr>
            <p:extLst>
              <p:ext uri="{D42A27DB-BD31-4B8C-83A1-F6EECF244321}">
                <p14:modId xmlns:p14="http://schemas.microsoft.com/office/powerpoint/2010/main" val="1308070116"/>
              </p:ext>
            </p:extLst>
          </p:nvPr>
        </p:nvGraphicFramePr>
        <p:xfrm>
          <a:off x="188260" y="149134"/>
          <a:ext cx="6481479" cy="9570720"/>
        </p:xfrm>
        <a:graphic>
          <a:graphicData uri="http://schemas.openxmlformats.org/drawingml/2006/table">
            <a:tbl>
              <a:tblPr firstRow="1" bandRow="1">
                <a:tableStyleId>{5940675A-B579-460E-94D1-54222C63F5DA}</a:tableStyleId>
              </a:tblPr>
              <a:tblGrid>
                <a:gridCol w="1296296">
                  <a:extLst>
                    <a:ext uri="{9D8B030D-6E8A-4147-A177-3AD203B41FA5}">
                      <a16:colId xmlns:a16="http://schemas.microsoft.com/office/drawing/2014/main" val="349028601"/>
                    </a:ext>
                  </a:extLst>
                </a:gridCol>
                <a:gridCol w="3024690">
                  <a:extLst>
                    <a:ext uri="{9D8B030D-6E8A-4147-A177-3AD203B41FA5}">
                      <a16:colId xmlns:a16="http://schemas.microsoft.com/office/drawing/2014/main" val="2937807374"/>
                    </a:ext>
                  </a:extLst>
                </a:gridCol>
                <a:gridCol w="2160493">
                  <a:extLst>
                    <a:ext uri="{9D8B030D-6E8A-4147-A177-3AD203B41FA5}">
                      <a16:colId xmlns:a16="http://schemas.microsoft.com/office/drawing/2014/main" val="2594177730"/>
                    </a:ext>
                  </a:extLst>
                </a:gridCol>
              </a:tblGrid>
              <a:tr h="370840">
                <a:tc>
                  <a:txBody>
                    <a:bodyPr/>
                    <a:lstStyle/>
                    <a:p>
                      <a:r>
                        <a:rPr lang="nl-BE" sz="1800" kern="1200" dirty="0">
                          <a:solidFill>
                            <a:schemeClr val="tx1"/>
                          </a:solidFill>
                          <a:latin typeface="Candara" panose="020E0502030303020204" pitchFamily="34" charset="0"/>
                          <a:ea typeface="+mn-ea"/>
                          <a:cs typeface="+mn-cs"/>
                        </a:rPr>
                        <a:t>Stap 4</a:t>
                      </a: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txBody>
                  <a:tcPr/>
                </a:tc>
                <a:tc>
                  <a:txBody>
                    <a:bodyPr/>
                    <a:lstStyle/>
                    <a:p>
                      <a:r>
                        <a:rPr lang="nl-NL" sz="1400" u="sng" kern="1200" dirty="0">
                          <a:solidFill>
                            <a:schemeClr val="tx1"/>
                          </a:solidFill>
                          <a:latin typeface="Candara" panose="020E0502030303020204" pitchFamily="34" charset="0"/>
                          <a:ea typeface="+mn-ea"/>
                          <a:cs typeface="+mn-cs"/>
                        </a:rPr>
                        <a:t>Knippen</a:t>
                      </a:r>
                    </a:p>
                    <a:p>
                      <a:r>
                        <a:rPr lang="nl-NL" sz="1400" kern="1200" dirty="0">
                          <a:solidFill>
                            <a:schemeClr val="tx1"/>
                          </a:solidFill>
                          <a:latin typeface="Candara" panose="020E0502030303020204" pitchFamily="34" charset="0"/>
                          <a:ea typeface="+mn-ea"/>
                          <a:cs typeface="+mn-cs"/>
                        </a:rPr>
                        <a:t>Knip langs de lijn uit, alleen de achterzijde niet.</a:t>
                      </a:r>
                    </a:p>
                  </a:txBody>
                  <a:tcPr/>
                </a:tc>
                <a:tc>
                  <a:txBody>
                    <a:bodyPr/>
                    <a:lstStyle/>
                    <a:p>
                      <a:endParaRPr lang="nl-BE" sz="1800" kern="1200" dirty="0">
                        <a:solidFill>
                          <a:schemeClr val="tx1"/>
                        </a:solidFill>
                        <a:latin typeface="Candara" panose="020E0502030303020204" pitchFamily="34" charset="0"/>
                        <a:ea typeface="+mn-ea"/>
                        <a:cs typeface="+mn-cs"/>
                      </a:endParaRPr>
                    </a:p>
                  </a:txBody>
                  <a:tcPr/>
                </a:tc>
                <a:extLst>
                  <a:ext uri="{0D108BD9-81ED-4DB2-BD59-A6C34878D82A}">
                    <a16:rowId xmlns:a16="http://schemas.microsoft.com/office/drawing/2014/main" val="1283256025"/>
                  </a:ext>
                </a:extLst>
              </a:tr>
              <a:tr h="370840">
                <a:tc>
                  <a:txBody>
                    <a:bodyPr/>
                    <a:lstStyle/>
                    <a:p>
                      <a:r>
                        <a:rPr lang="nl-BE" sz="1800" kern="1200" dirty="0">
                          <a:solidFill>
                            <a:schemeClr val="tx1"/>
                          </a:solidFill>
                          <a:latin typeface="Candara" panose="020E0502030303020204" pitchFamily="34" charset="0"/>
                          <a:ea typeface="+mn-ea"/>
                          <a:cs typeface="+mn-cs"/>
                        </a:rPr>
                        <a:t>Stap 5</a:t>
                      </a: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txBody>
                  <a:tcPr/>
                </a:tc>
                <a:tc>
                  <a:txBody>
                    <a:bodyPr/>
                    <a:lstStyle/>
                    <a:p>
                      <a:r>
                        <a:rPr lang="nl-NL" sz="1400" u="sng" kern="1200" dirty="0">
                          <a:solidFill>
                            <a:schemeClr val="tx1"/>
                          </a:solidFill>
                          <a:latin typeface="Candara" panose="020E0502030303020204" pitchFamily="34" charset="0"/>
                          <a:ea typeface="+mn-ea"/>
                          <a:cs typeface="+mn-cs"/>
                        </a:rPr>
                        <a:t>Gekleurde tape</a:t>
                      </a:r>
                    </a:p>
                    <a:p>
                      <a:r>
                        <a:rPr lang="nl-NL" sz="1400" kern="1200" dirty="0">
                          <a:solidFill>
                            <a:schemeClr val="tx1"/>
                          </a:solidFill>
                          <a:latin typeface="Candara" panose="020E0502030303020204" pitchFamily="34" charset="0"/>
                          <a:ea typeface="+mn-ea"/>
                          <a:cs typeface="+mn-cs"/>
                        </a:rPr>
                        <a:t>Plak gekleurde tape over alle geknipte randen.</a:t>
                      </a:r>
                    </a:p>
                  </a:txBody>
                  <a:tcPr/>
                </a:tc>
                <a:tc>
                  <a:txBody>
                    <a:bodyPr/>
                    <a:lstStyle/>
                    <a:p>
                      <a:endParaRPr lang="nl-BE" sz="1800" kern="1200" dirty="0">
                        <a:solidFill>
                          <a:schemeClr val="tx1"/>
                        </a:solidFill>
                        <a:latin typeface="Candara" panose="020E0502030303020204" pitchFamily="34" charset="0"/>
                        <a:ea typeface="+mn-ea"/>
                        <a:cs typeface="+mn-cs"/>
                      </a:endParaRPr>
                    </a:p>
                  </a:txBody>
                  <a:tcPr/>
                </a:tc>
                <a:extLst>
                  <a:ext uri="{0D108BD9-81ED-4DB2-BD59-A6C34878D82A}">
                    <a16:rowId xmlns:a16="http://schemas.microsoft.com/office/drawing/2014/main" val="548950602"/>
                  </a:ext>
                </a:extLst>
              </a:tr>
              <a:tr h="370840">
                <a:tc>
                  <a:txBody>
                    <a:bodyPr/>
                    <a:lstStyle/>
                    <a:p>
                      <a:r>
                        <a:rPr lang="nl-BE" sz="1800" kern="1200" dirty="0">
                          <a:solidFill>
                            <a:schemeClr val="tx1"/>
                          </a:solidFill>
                          <a:latin typeface="Candara" panose="020E0502030303020204" pitchFamily="34" charset="0"/>
                          <a:ea typeface="+mn-ea"/>
                          <a:cs typeface="+mn-cs"/>
                        </a:rPr>
                        <a:t>Stap 6</a:t>
                      </a: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txBody>
                  <a:tcPr/>
                </a:tc>
                <a:tc>
                  <a:txBody>
                    <a:bodyPr/>
                    <a:lstStyle/>
                    <a:p>
                      <a:r>
                        <a:rPr lang="nl-NL" sz="1400" u="sng" kern="1200" dirty="0">
                          <a:solidFill>
                            <a:schemeClr val="tx1"/>
                          </a:solidFill>
                          <a:latin typeface="Candara" panose="020E0502030303020204" pitchFamily="34" charset="0"/>
                          <a:ea typeface="+mn-ea"/>
                          <a:cs typeface="+mn-cs"/>
                        </a:rPr>
                        <a:t>Plooien</a:t>
                      </a:r>
                    </a:p>
                    <a:p>
                      <a:r>
                        <a:rPr lang="nl-NL" sz="1400" kern="1200" dirty="0">
                          <a:solidFill>
                            <a:schemeClr val="tx1"/>
                          </a:solidFill>
                          <a:latin typeface="Candara" panose="020E0502030303020204" pitchFamily="34" charset="0"/>
                          <a:ea typeface="+mn-ea"/>
                          <a:cs typeface="+mn-cs"/>
                        </a:rPr>
                        <a:t>Vouw het pak dicht zoals een accordeon, met de zijkanten naar binnen geplooid.</a:t>
                      </a:r>
                    </a:p>
                    <a:p>
                      <a:r>
                        <a:rPr lang="nl-NL" sz="1400" kern="1200" dirty="0">
                          <a:solidFill>
                            <a:schemeClr val="tx1"/>
                          </a:solidFill>
                          <a:latin typeface="Candara" panose="020E0502030303020204" pitchFamily="34" charset="0"/>
                          <a:ea typeface="+mn-ea"/>
                          <a:cs typeface="+mn-cs"/>
                        </a:rPr>
                        <a:t>Vouw het onderste gedeelte naar boven. </a:t>
                      </a:r>
                    </a:p>
                  </a:txBody>
                  <a:tcPr/>
                </a:tc>
                <a:tc>
                  <a:txBody>
                    <a:bodyPr/>
                    <a:lstStyle/>
                    <a:p>
                      <a:endParaRPr lang="nl-BE" sz="1800" kern="1200" dirty="0">
                        <a:solidFill>
                          <a:schemeClr val="tx1"/>
                        </a:solidFill>
                        <a:latin typeface="Candara" panose="020E0502030303020204" pitchFamily="34" charset="0"/>
                        <a:ea typeface="+mn-ea"/>
                        <a:cs typeface="+mn-cs"/>
                      </a:endParaRPr>
                    </a:p>
                  </a:txBody>
                  <a:tcPr/>
                </a:tc>
                <a:extLst>
                  <a:ext uri="{0D108BD9-81ED-4DB2-BD59-A6C34878D82A}">
                    <a16:rowId xmlns:a16="http://schemas.microsoft.com/office/drawing/2014/main" val="1610351195"/>
                  </a:ext>
                </a:extLst>
              </a:tr>
              <a:tr h="370840">
                <a:tc>
                  <a:txBody>
                    <a:bodyPr/>
                    <a:lstStyle/>
                    <a:p>
                      <a:r>
                        <a:rPr lang="nl-BE" sz="1800" kern="1200" dirty="0">
                          <a:solidFill>
                            <a:schemeClr val="tx1"/>
                          </a:solidFill>
                          <a:latin typeface="Candara" panose="020E0502030303020204" pitchFamily="34" charset="0"/>
                          <a:ea typeface="+mn-ea"/>
                          <a:cs typeface="+mn-cs"/>
                        </a:rPr>
                        <a:t>Stap 7</a:t>
                      </a: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txBody>
                  <a:tcPr/>
                </a:tc>
                <a:tc>
                  <a:txBody>
                    <a:bodyPr/>
                    <a:lstStyle/>
                    <a:p>
                      <a:r>
                        <a:rPr lang="nl-NL" sz="1400" u="sng" kern="1200" dirty="0">
                          <a:solidFill>
                            <a:schemeClr val="tx1"/>
                          </a:solidFill>
                          <a:latin typeface="Candara" panose="020E0502030303020204" pitchFamily="34" charset="0"/>
                          <a:ea typeface="+mn-ea"/>
                          <a:cs typeface="+mn-cs"/>
                        </a:rPr>
                        <a:t>Nieten</a:t>
                      </a:r>
                    </a:p>
                    <a:p>
                      <a:r>
                        <a:rPr lang="nl-NL" sz="1400" kern="1200" dirty="0">
                          <a:solidFill>
                            <a:schemeClr val="tx1"/>
                          </a:solidFill>
                          <a:latin typeface="Candara" panose="020E0502030303020204" pitchFamily="34" charset="0"/>
                          <a:ea typeface="+mn-ea"/>
                          <a:cs typeface="+mn-cs"/>
                        </a:rPr>
                        <a:t>Niet de twee delen in het midden aan elkaar.</a:t>
                      </a:r>
                    </a:p>
                  </a:txBody>
                  <a:tcPr/>
                </a:tc>
                <a:tc>
                  <a:txBody>
                    <a:bodyPr/>
                    <a:lstStyle/>
                    <a:p>
                      <a:endParaRPr lang="nl-BE" sz="1800" kern="1200" dirty="0">
                        <a:solidFill>
                          <a:schemeClr val="tx1"/>
                        </a:solidFill>
                        <a:latin typeface="Candara" panose="020E0502030303020204" pitchFamily="34" charset="0"/>
                        <a:ea typeface="+mn-ea"/>
                        <a:cs typeface="+mn-cs"/>
                      </a:endParaRPr>
                    </a:p>
                  </a:txBody>
                  <a:tcPr/>
                </a:tc>
                <a:extLst>
                  <a:ext uri="{0D108BD9-81ED-4DB2-BD59-A6C34878D82A}">
                    <a16:rowId xmlns:a16="http://schemas.microsoft.com/office/drawing/2014/main" val="335428302"/>
                  </a:ext>
                </a:extLst>
              </a:tr>
              <a:tr h="370840">
                <a:tc>
                  <a:txBody>
                    <a:bodyPr/>
                    <a:lstStyle/>
                    <a:p>
                      <a:r>
                        <a:rPr lang="nl-BE" sz="1800" kern="1200" dirty="0">
                          <a:solidFill>
                            <a:schemeClr val="tx1"/>
                          </a:solidFill>
                          <a:latin typeface="Candara" panose="020E0502030303020204" pitchFamily="34" charset="0"/>
                          <a:ea typeface="+mn-ea"/>
                          <a:cs typeface="+mn-cs"/>
                        </a:rPr>
                        <a:t>Stap 8</a:t>
                      </a: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p>
                      <a:endParaRPr lang="nl-BE" sz="1800" kern="1200" dirty="0">
                        <a:solidFill>
                          <a:schemeClr val="tx1"/>
                        </a:solidFill>
                        <a:latin typeface="Candara" panose="020E0502030303020204" pitchFamily="34" charset="0"/>
                        <a:ea typeface="+mn-ea"/>
                        <a:cs typeface="+mn-cs"/>
                      </a:endParaRPr>
                    </a:p>
                  </a:txBody>
                  <a:tcPr/>
                </a:tc>
                <a:tc>
                  <a:txBody>
                    <a:bodyPr/>
                    <a:lstStyle/>
                    <a:p>
                      <a:r>
                        <a:rPr lang="nl-NL" sz="1400" u="sng" kern="1200" dirty="0">
                          <a:solidFill>
                            <a:schemeClr val="tx1"/>
                          </a:solidFill>
                          <a:latin typeface="Candara" panose="020E0502030303020204" pitchFamily="34" charset="0"/>
                          <a:ea typeface="+mn-ea"/>
                          <a:cs typeface="+mn-cs"/>
                        </a:rPr>
                        <a:t>Klittenband (</a:t>
                      </a:r>
                      <a:r>
                        <a:rPr lang="nl-NL" sz="1400" u="sng" kern="1200" dirty="0" err="1">
                          <a:solidFill>
                            <a:schemeClr val="tx1"/>
                          </a:solidFill>
                          <a:latin typeface="Candara" panose="020E0502030303020204" pitchFamily="34" charset="0"/>
                          <a:ea typeface="+mn-ea"/>
                          <a:cs typeface="+mn-cs"/>
                        </a:rPr>
                        <a:t>velcro</a:t>
                      </a:r>
                      <a:r>
                        <a:rPr lang="nl-NL" sz="1400" u="sng" kern="1200" dirty="0">
                          <a:solidFill>
                            <a:schemeClr val="tx1"/>
                          </a:solidFill>
                          <a:latin typeface="Candara" panose="020E0502030303020204" pitchFamily="34" charset="0"/>
                          <a:ea typeface="+mn-ea"/>
                          <a:cs typeface="+mn-cs"/>
                        </a:rPr>
                        <a:t>)</a:t>
                      </a:r>
                    </a:p>
                    <a:p>
                      <a:r>
                        <a:rPr lang="nl-NL" sz="1400" kern="1200" dirty="0">
                          <a:solidFill>
                            <a:schemeClr val="tx1"/>
                          </a:solidFill>
                          <a:latin typeface="Candara" panose="020E0502030303020204" pitchFamily="34" charset="0"/>
                          <a:ea typeface="+mn-ea"/>
                          <a:cs typeface="+mn-cs"/>
                        </a:rPr>
                        <a:t>Plak het ruwe stukje klittenband in het midden en doe het andere stukje erop. Verwijder het papiertje van het stukje en druk nu de portemonnee dicht. Het andere stukje plakt nu op de juiste plaats!</a:t>
                      </a:r>
                    </a:p>
                    <a:p>
                      <a:endParaRPr lang="nl-BE" sz="1400" kern="1200" dirty="0">
                        <a:solidFill>
                          <a:schemeClr val="tx1"/>
                        </a:solidFill>
                        <a:latin typeface="Candara" panose="020E0502030303020204" pitchFamily="34" charset="0"/>
                        <a:ea typeface="+mn-ea"/>
                        <a:cs typeface="+mn-cs"/>
                      </a:endParaRPr>
                    </a:p>
                  </a:txBody>
                  <a:tcPr/>
                </a:tc>
                <a:tc>
                  <a:txBody>
                    <a:bodyPr/>
                    <a:lstStyle/>
                    <a:p>
                      <a:endParaRPr lang="nl-BE" sz="1800" kern="1200" dirty="0">
                        <a:solidFill>
                          <a:schemeClr val="tx1"/>
                        </a:solidFill>
                        <a:latin typeface="Candara" panose="020E0502030303020204" pitchFamily="34" charset="0"/>
                        <a:ea typeface="+mn-ea"/>
                        <a:cs typeface="+mn-cs"/>
                      </a:endParaRPr>
                    </a:p>
                  </a:txBody>
                  <a:tcPr/>
                </a:tc>
                <a:extLst>
                  <a:ext uri="{0D108BD9-81ED-4DB2-BD59-A6C34878D82A}">
                    <a16:rowId xmlns:a16="http://schemas.microsoft.com/office/drawing/2014/main" val="3331627508"/>
                  </a:ext>
                </a:extLst>
              </a:tr>
            </a:tbl>
          </a:graphicData>
        </a:graphic>
      </p:graphicFrame>
      <p:pic>
        <p:nvPicPr>
          <p:cNvPr id="4" name="Afbeelding 3">
            <a:extLst>
              <a:ext uri="{FF2B5EF4-FFF2-40B4-BE49-F238E27FC236}">
                <a16:creationId xmlns:a16="http://schemas.microsoft.com/office/drawing/2014/main" id="{819CD0EA-1F27-4232-955E-92DE675E87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3024" y="512109"/>
            <a:ext cx="1800000" cy="1350000"/>
          </a:xfrm>
          <a:prstGeom prst="rect">
            <a:avLst/>
          </a:prstGeom>
        </p:spPr>
      </p:pic>
      <p:pic>
        <p:nvPicPr>
          <p:cNvPr id="6" name="Afbeelding 5">
            <a:extLst>
              <a:ext uri="{FF2B5EF4-FFF2-40B4-BE49-F238E27FC236}">
                <a16:creationId xmlns:a16="http://schemas.microsoft.com/office/drawing/2014/main" id="{7CB957DB-A24F-4AE5-8781-F5CD80C43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3024" y="2488826"/>
            <a:ext cx="1800000" cy="1350000"/>
          </a:xfrm>
          <a:prstGeom prst="rect">
            <a:avLst/>
          </a:prstGeom>
        </p:spPr>
      </p:pic>
      <p:pic>
        <p:nvPicPr>
          <p:cNvPr id="8" name="Afbeelding 7">
            <a:extLst>
              <a:ext uri="{FF2B5EF4-FFF2-40B4-BE49-F238E27FC236}">
                <a16:creationId xmlns:a16="http://schemas.microsoft.com/office/drawing/2014/main" id="{C8042A4A-5A7F-4715-BE52-355E0E8928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024" y="4465543"/>
            <a:ext cx="1800000" cy="1350000"/>
          </a:xfrm>
          <a:prstGeom prst="rect">
            <a:avLst/>
          </a:prstGeom>
        </p:spPr>
      </p:pic>
      <p:pic>
        <p:nvPicPr>
          <p:cNvPr id="10" name="Afbeelding 9">
            <a:extLst>
              <a:ext uri="{FF2B5EF4-FFF2-40B4-BE49-F238E27FC236}">
                <a16:creationId xmlns:a16="http://schemas.microsoft.com/office/drawing/2014/main" id="{EA16662E-1FA0-4691-A95A-89CC8A61AB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3024" y="6401919"/>
            <a:ext cx="1800000" cy="1350000"/>
          </a:xfrm>
          <a:prstGeom prst="rect">
            <a:avLst/>
          </a:prstGeom>
        </p:spPr>
      </p:pic>
      <p:pic>
        <p:nvPicPr>
          <p:cNvPr id="12" name="Afbeelding 11">
            <a:extLst>
              <a:ext uri="{FF2B5EF4-FFF2-40B4-BE49-F238E27FC236}">
                <a16:creationId xmlns:a16="http://schemas.microsoft.com/office/drawing/2014/main" id="{F19A5DF2-7318-4F44-9FA2-2351D596C6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3024" y="8141568"/>
            <a:ext cx="1800000" cy="1350000"/>
          </a:xfrm>
          <a:prstGeom prst="rect">
            <a:avLst/>
          </a:prstGeom>
        </p:spPr>
      </p:pic>
      <p:sp>
        <p:nvSpPr>
          <p:cNvPr id="3" name="Tijdelijke aanduiding voor dianummer 2">
            <a:extLst>
              <a:ext uri="{FF2B5EF4-FFF2-40B4-BE49-F238E27FC236}">
                <a16:creationId xmlns:a16="http://schemas.microsoft.com/office/drawing/2014/main" id="{6333540E-582B-4DA5-B5C8-67101CB57C82}"/>
              </a:ext>
            </a:extLst>
          </p:cNvPr>
          <p:cNvSpPr>
            <a:spLocks noGrp="1"/>
          </p:cNvSpPr>
          <p:nvPr>
            <p:ph type="sldNum" sz="quarter" idx="12"/>
          </p:nvPr>
        </p:nvSpPr>
        <p:spPr>
          <a:xfrm>
            <a:off x="5354449" y="9369655"/>
            <a:ext cx="1543050" cy="527403"/>
          </a:xfrm>
        </p:spPr>
        <p:txBody>
          <a:bodyPr/>
          <a:lstStyle/>
          <a:p>
            <a:fld id="{6CFAD42C-ADBC-4BDF-9EED-E53206EEABF7}" type="slidenum">
              <a:rPr lang="nl-BE" smtClean="0"/>
              <a:t>30</a:t>
            </a:fld>
            <a:endParaRPr lang="nl-BE"/>
          </a:p>
        </p:txBody>
      </p:sp>
    </p:spTree>
    <p:extLst>
      <p:ext uri="{BB962C8B-B14F-4D97-AF65-F5344CB8AC3E}">
        <p14:creationId xmlns:p14="http://schemas.microsoft.com/office/powerpoint/2010/main" val="2250535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09592E29-3448-48EB-9BC4-BA01BA9CFA92}"/>
              </a:ext>
            </a:extLst>
          </p:cNvPr>
          <p:cNvSpPr/>
          <p:nvPr/>
        </p:nvSpPr>
        <p:spPr>
          <a:xfrm>
            <a:off x="188260" y="232078"/>
            <a:ext cx="6481481" cy="2062552"/>
          </a:xfrm>
          <a:prstGeom prst="rect">
            <a:avLst/>
          </a:prstGeom>
        </p:spPr>
        <p:txBody>
          <a:bodyPr wrap="square">
            <a:spAutoFit/>
          </a:bodyPr>
          <a:lstStyle/>
          <a:p>
            <a:pPr algn="ctr">
              <a:lnSpc>
                <a:spcPct val="107000"/>
              </a:lnSpc>
              <a:spcAft>
                <a:spcPts val="800"/>
              </a:spcAft>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startAt="3"/>
            </a:pPr>
            <a:r>
              <a:rPr lang="nl-BE" b="1" i="1" dirty="0">
                <a:latin typeface="Calibri" panose="020F0502020204030204" pitchFamily="34" charset="0"/>
                <a:ea typeface="Calibri" panose="020F0502020204030204" pitchFamily="34" charset="0"/>
                <a:cs typeface="Times New Roman" panose="02020603050405020304" pitchFamily="18" charset="0"/>
              </a:rPr>
              <a:t>Hoe maakt men kartonnen dozen?</a:t>
            </a:r>
            <a:endParaRPr lang="nl-BE"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i="1" dirty="0">
                <a:latin typeface="Calibri" panose="020F0502020204030204" pitchFamily="34" charset="0"/>
                <a:ea typeface="Calibri" panose="020F0502020204030204" pitchFamily="34" charset="0"/>
                <a:cs typeface="Times New Roman" panose="02020603050405020304" pitchFamily="18" charset="0"/>
              </a:rPr>
              <a:t> </a:t>
            </a:r>
            <a:r>
              <a:rPr lang="nl-NL" i="1" dirty="0">
                <a:latin typeface="Calibri" panose="020F0502020204030204" pitchFamily="34" charset="0"/>
                <a:ea typeface="Calibri" panose="020F0502020204030204" pitchFamily="34" charset="0"/>
                <a:cs typeface="Times New Roman" panose="02020603050405020304" pitchFamily="18" charset="0"/>
              </a:rPr>
              <a:t>We weten nu al hoe papier en inpakpapier gemaakt worden. Maar hoe maakt men karton? En hoe kunnen we uit dat karton dozen maken?  </a:t>
            </a:r>
            <a:br>
              <a:rPr lang="nl-BE" i="1" dirty="0">
                <a:latin typeface="Calibri" panose="020F0502020204030204" pitchFamily="34" charset="0"/>
                <a:ea typeface="Calibri" panose="020F0502020204030204" pitchFamily="34" charset="0"/>
                <a:cs typeface="Times New Roman" panose="02020603050405020304" pitchFamily="18" charset="0"/>
              </a:rPr>
            </a:br>
            <a:r>
              <a:rPr lang="nl-BE" i="1" dirty="0">
                <a:latin typeface="Calibri" panose="020F0502020204030204" pitchFamily="34" charset="0"/>
                <a:ea typeface="Calibri" panose="020F0502020204030204" pitchFamily="34" charset="0"/>
                <a:cs typeface="Times New Roman" panose="02020603050405020304" pitchFamily="18" charset="0"/>
              </a:rPr>
              <a:t>Bekijk het filmpje en los de vragen op. </a:t>
            </a:r>
            <a:endParaRPr lang="nl-NL"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kstvak 3">
            <a:extLst>
              <a:ext uri="{FF2B5EF4-FFF2-40B4-BE49-F238E27FC236}">
                <a16:creationId xmlns:a16="http://schemas.microsoft.com/office/drawing/2014/main" id="{AE426A78-4767-470B-93B1-B7C7F8AF8D4E}"/>
              </a:ext>
            </a:extLst>
          </p:cNvPr>
          <p:cNvSpPr txBox="1"/>
          <p:nvPr/>
        </p:nvSpPr>
        <p:spPr>
          <a:xfrm>
            <a:off x="322730" y="2568388"/>
            <a:ext cx="6481481" cy="6755696"/>
          </a:xfrm>
          <a:prstGeom prst="rect">
            <a:avLst/>
          </a:prstGeom>
          <a:noFill/>
        </p:spPr>
        <p:txBody>
          <a:bodyPr wrap="square" rtlCol="0">
            <a:spAutoFit/>
          </a:bodyPr>
          <a:lstStyle/>
          <a:p>
            <a:pPr>
              <a:spcBef>
                <a:spcPts val="600"/>
              </a:spcBef>
              <a:spcAft>
                <a:spcPts val="600"/>
              </a:spcAft>
            </a:pPr>
            <a:r>
              <a:rPr lang="nl-BE" dirty="0">
                <a:latin typeface="Candara" panose="020E0502030303020204" pitchFamily="34" charset="0"/>
              </a:rPr>
              <a:t>Karton bestaat uit verschillende verdiepingen. </a:t>
            </a:r>
            <a:br>
              <a:rPr lang="nl-BE" dirty="0">
                <a:latin typeface="Candara" panose="020E0502030303020204" pitchFamily="34" charset="0"/>
              </a:rPr>
            </a:br>
            <a:r>
              <a:rPr lang="nl-BE" dirty="0">
                <a:latin typeface="Candara" panose="020E0502030303020204" pitchFamily="34" charset="0"/>
              </a:rPr>
              <a:t>Hoeveel? </a:t>
            </a:r>
            <a:r>
              <a:rPr lang="nl-NL" dirty="0">
                <a:latin typeface="Candara" panose="020E0502030303020204" pitchFamily="34" charset="0"/>
                <a:ea typeface="Times New Roman" panose="02020603050405020304" pitchFamily="18" charset="0"/>
              </a:rPr>
              <a:t>_________________</a:t>
            </a:r>
            <a:br>
              <a:rPr lang="nl-NL" dirty="0">
                <a:latin typeface="Candara" panose="020E0502030303020204" pitchFamily="34" charset="0"/>
                <a:ea typeface="Times New Roman" panose="02020603050405020304" pitchFamily="18" charset="0"/>
              </a:rPr>
            </a:br>
            <a:endParaRPr lang="nl-BE" dirty="0">
              <a:latin typeface="Candara" panose="020E0502030303020204" pitchFamily="34" charset="0"/>
            </a:endParaRPr>
          </a:p>
          <a:p>
            <a:pPr>
              <a:spcBef>
                <a:spcPts val="600"/>
              </a:spcBef>
              <a:spcAft>
                <a:spcPts val="600"/>
              </a:spcAft>
            </a:pPr>
            <a:r>
              <a:rPr lang="nl-BE" dirty="0">
                <a:latin typeface="Candara" panose="020E0502030303020204" pitchFamily="34" charset="0"/>
              </a:rPr>
              <a:t>Wat zorgt voor de stevigheid van het karton? </a:t>
            </a:r>
            <a:r>
              <a:rPr lang="nl-NL" dirty="0">
                <a:latin typeface="Candara" panose="020E0502030303020204" pitchFamily="34" charset="0"/>
                <a:ea typeface="Times New Roman" panose="02020603050405020304" pitchFamily="18" charset="0"/>
              </a:rPr>
              <a:t>_________________</a:t>
            </a:r>
            <a:br>
              <a:rPr lang="nl-NL" dirty="0">
                <a:latin typeface="Candara" panose="020E0502030303020204" pitchFamily="34" charset="0"/>
                <a:ea typeface="Times New Roman" panose="02020603050405020304" pitchFamily="18" charset="0"/>
              </a:rPr>
            </a:br>
            <a:endParaRPr lang="nl-NL" dirty="0">
              <a:latin typeface="Candara" panose="020E0502030303020204" pitchFamily="34" charset="0"/>
              <a:ea typeface="Times New Roman" panose="02020603050405020304" pitchFamily="18" charset="0"/>
            </a:endParaRPr>
          </a:p>
          <a:p>
            <a:pPr>
              <a:spcBef>
                <a:spcPts val="600"/>
              </a:spcBef>
              <a:spcAft>
                <a:spcPts val="600"/>
              </a:spcAft>
            </a:pPr>
            <a:r>
              <a:rPr lang="nl-NL" dirty="0">
                <a:latin typeface="Candara" panose="020E0502030303020204" pitchFamily="34" charset="0"/>
              </a:rPr>
              <a:t>Waarom maakt men het papier warm en vochtig? </a:t>
            </a:r>
            <a:r>
              <a:rPr lang="nl-NL" dirty="0">
                <a:latin typeface="Candara" panose="020E0502030303020204" pitchFamily="34" charset="0"/>
                <a:ea typeface="Times New Roman" panose="02020603050405020304" pitchFamily="18" charset="0"/>
              </a:rPr>
              <a:t>___________________________________________________</a:t>
            </a:r>
            <a:br>
              <a:rPr lang="nl-NL" dirty="0">
                <a:latin typeface="Candara" panose="020E0502030303020204" pitchFamily="34" charset="0"/>
                <a:ea typeface="Times New Roman" panose="02020603050405020304" pitchFamily="18" charset="0"/>
              </a:rPr>
            </a:br>
            <a:endParaRPr lang="nl-BE" dirty="0">
              <a:latin typeface="Candara" panose="020E0502030303020204" pitchFamily="34" charset="0"/>
              <a:ea typeface="Times New Roman" panose="02020603050405020304" pitchFamily="18" charset="0"/>
            </a:endParaRPr>
          </a:p>
          <a:p>
            <a:pPr>
              <a:spcBef>
                <a:spcPts val="600"/>
              </a:spcBef>
              <a:spcAft>
                <a:spcPts val="600"/>
              </a:spcAft>
            </a:pPr>
            <a:r>
              <a:rPr lang="nl-BE" dirty="0">
                <a:latin typeface="Candara" panose="020E0502030303020204" pitchFamily="34" charset="0"/>
              </a:rPr>
              <a:t>Wat is de naam van de meest gebruikte doos ter wereld?</a:t>
            </a:r>
          </a:p>
          <a:p>
            <a:pPr marL="285750" indent="-285750">
              <a:buFont typeface="Wingdings" panose="05000000000000000000" pitchFamily="2" charset="2"/>
              <a:buChar char="q"/>
            </a:pPr>
            <a:r>
              <a:rPr lang="nl-BE" dirty="0">
                <a:latin typeface="Candara" panose="020E0502030303020204" pitchFamily="34" charset="0"/>
              </a:rPr>
              <a:t>De Belgische vouwdoos </a:t>
            </a:r>
          </a:p>
          <a:p>
            <a:pPr marL="285750" indent="-285750">
              <a:buFont typeface="Wingdings" panose="05000000000000000000" pitchFamily="2" charset="2"/>
              <a:buChar char="q"/>
            </a:pPr>
            <a:r>
              <a:rPr lang="nl-BE" dirty="0">
                <a:latin typeface="Candara" panose="020E0502030303020204" pitchFamily="34" charset="0"/>
              </a:rPr>
              <a:t>De Amerikaanse vouwdoos </a:t>
            </a:r>
          </a:p>
          <a:p>
            <a:pPr marL="285750" indent="-285750">
              <a:buFont typeface="Wingdings" panose="05000000000000000000" pitchFamily="2" charset="2"/>
              <a:buChar char="q"/>
            </a:pPr>
            <a:r>
              <a:rPr lang="nl-BE" dirty="0">
                <a:latin typeface="Candara" panose="020E0502030303020204" pitchFamily="34" charset="0"/>
              </a:rPr>
              <a:t>De Zweedse vouwdoos</a:t>
            </a:r>
            <a:br>
              <a:rPr lang="nl-BE" dirty="0">
                <a:latin typeface="Candara" panose="020E0502030303020204" pitchFamily="34" charset="0"/>
              </a:rPr>
            </a:br>
            <a:endParaRPr lang="nl-BE" dirty="0">
              <a:latin typeface="Candara" panose="020E0502030303020204" pitchFamily="34" charset="0"/>
            </a:endParaRPr>
          </a:p>
          <a:p>
            <a:pPr>
              <a:spcBef>
                <a:spcPts val="600"/>
              </a:spcBef>
              <a:spcAft>
                <a:spcPts val="600"/>
              </a:spcAft>
            </a:pPr>
            <a:r>
              <a:rPr lang="nl-BE" dirty="0">
                <a:latin typeface="Candara" panose="020E0502030303020204" pitchFamily="34" charset="0"/>
              </a:rPr>
              <a:t>Deze doos heeft een aantal uitsparingen (</a:t>
            </a:r>
            <a:r>
              <a:rPr lang="nl-BE" dirty="0" err="1">
                <a:latin typeface="Candara" panose="020E0502030303020204" pitchFamily="34" charset="0"/>
              </a:rPr>
              <a:t>slitsen</a:t>
            </a:r>
            <a:r>
              <a:rPr lang="nl-BE" dirty="0">
                <a:latin typeface="Candara" panose="020E0502030303020204" pitchFamily="34" charset="0"/>
              </a:rPr>
              <a:t>) en een aantal vouwranden (rillen).</a:t>
            </a:r>
            <a:br>
              <a:rPr lang="nl-BE" dirty="0">
                <a:latin typeface="Candara" panose="020E0502030303020204" pitchFamily="34" charset="0"/>
              </a:rPr>
            </a:br>
            <a:r>
              <a:rPr lang="nl-BE" dirty="0">
                <a:latin typeface="Candara" panose="020E0502030303020204" pitchFamily="34" charset="0"/>
              </a:rPr>
              <a:t>Het patroon is voor iedere doos anders/hetzelfde.</a:t>
            </a:r>
            <a:br>
              <a:rPr lang="nl-BE" dirty="0">
                <a:latin typeface="Candara" panose="020E0502030303020204" pitchFamily="34" charset="0"/>
              </a:rPr>
            </a:br>
            <a:endParaRPr lang="nl-BE" dirty="0">
              <a:latin typeface="Candara" panose="020E0502030303020204" pitchFamily="34" charset="0"/>
            </a:endParaRPr>
          </a:p>
          <a:p>
            <a:pPr>
              <a:spcBef>
                <a:spcPts val="600"/>
              </a:spcBef>
              <a:spcAft>
                <a:spcPts val="600"/>
              </a:spcAft>
            </a:pPr>
            <a:r>
              <a:rPr lang="nl-BE" dirty="0">
                <a:latin typeface="Candara" panose="020E0502030303020204" pitchFamily="34" charset="0"/>
              </a:rPr>
              <a:t>Wat heb je niet nodig om een doos te maken?</a:t>
            </a:r>
            <a:br>
              <a:rPr lang="nl-BE" dirty="0">
                <a:latin typeface="Candara" panose="020E0502030303020204" pitchFamily="34" charset="0"/>
              </a:rPr>
            </a:br>
            <a:r>
              <a:rPr lang="nl-BE" dirty="0">
                <a:latin typeface="Candara" panose="020E0502030303020204" pitchFamily="34" charset="0"/>
              </a:rPr>
              <a:t>lijm – water – papier – steen </a:t>
            </a:r>
          </a:p>
          <a:p>
            <a:endParaRPr lang="nl-BE" dirty="0"/>
          </a:p>
        </p:txBody>
      </p:sp>
      <p:pic>
        <p:nvPicPr>
          <p:cNvPr id="6" name="Afbeelding 5" descr="Afbeelding met tekst, zwart&#10;&#10;Automatisch gegenereerde beschrijving">
            <a:extLst>
              <a:ext uri="{FF2B5EF4-FFF2-40B4-BE49-F238E27FC236}">
                <a16:creationId xmlns:a16="http://schemas.microsoft.com/office/drawing/2014/main" id="{AF5D76B0-1D5A-441F-BAEF-8D3F65F95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8000" y="8466000"/>
            <a:ext cx="1440000" cy="1440000"/>
          </a:xfrm>
          <a:prstGeom prst="rect">
            <a:avLst/>
          </a:prstGeom>
        </p:spPr>
      </p:pic>
      <p:pic>
        <p:nvPicPr>
          <p:cNvPr id="5" name="Afbeelding 4" descr="Afbeelding met tekening&#10;&#10;Automatisch gegenereerde beschrijving">
            <a:extLst>
              <a:ext uri="{FF2B5EF4-FFF2-40B4-BE49-F238E27FC236}">
                <a16:creationId xmlns:a16="http://schemas.microsoft.com/office/drawing/2014/main" id="{606E4A68-919F-438A-B931-67CF7499E4C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3646" y="218632"/>
            <a:ext cx="1299882" cy="949256"/>
          </a:xfrm>
          <a:prstGeom prst="rect">
            <a:avLst/>
          </a:prstGeom>
        </p:spPr>
      </p:pic>
      <p:sp>
        <p:nvSpPr>
          <p:cNvPr id="7" name="Rechthoek 6">
            <a:extLst>
              <a:ext uri="{FF2B5EF4-FFF2-40B4-BE49-F238E27FC236}">
                <a16:creationId xmlns:a16="http://schemas.microsoft.com/office/drawing/2014/main" id="{8D0C559C-B22A-4E51-9B8D-CD6F54EB20CC}"/>
              </a:ext>
            </a:extLst>
          </p:cNvPr>
          <p:cNvSpPr/>
          <p:nvPr/>
        </p:nvSpPr>
        <p:spPr>
          <a:xfrm>
            <a:off x="5446664" y="8327500"/>
            <a:ext cx="2133599" cy="276999"/>
          </a:xfrm>
          <a:prstGeom prst="rect">
            <a:avLst/>
          </a:prstGeom>
        </p:spPr>
        <p:txBody>
          <a:bodyPr wrap="square">
            <a:spAutoFit/>
          </a:bodyPr>
          <a:lstStyle/>
          <a:p>
            <a:pPr>
              <a:spcBef>
                <a:spcPts val="600"/>
              </a:spcBef>
              <a:spcAft>
                <a:spcPts val="600"/>
              </a:spcAft>
            </a:pPr>
            <a:r>
              <a:rPr lang="nl-NL" sz="1200" dirty="0">
                <a:latin typeface="Candara" panose="020E0502030303020204" pitchFamily="34" charset="0"/>
                <a:ea typeface="Times New Roman" panose="02020603050405020304" pitchFamily="18" charset="0"/>
              </a:rPr>
              <a:t>golfkarton maken</a:t>
            </a:r>
            <a:endParaRPr lang="nl-BE" sz="1100" dirty="0">
              <a:effectLst/>
              <a:latin typeface="Times New Roman" panose="02020603050405020304" pitchFamily="18" charset="0"/>
              <a:ea typeface="Times New Roman" panose="02020603050405020304" pitchFamily="18" charset="0"/>
            </a:endParaRPr>
          </a:p>
        </p:txBody>
      </p:sp>
      <p:sp>
        <p:nvSpPr>
          <p:cNvPr id="3" name="Tijdelijke aanduiding voor dianummer 2">
            <a:extLst>
              <a:ext uri="{FF2B5EF4-FFF2-40B4-BE49-F238E27FC236}">
                <a16:creationId xmlns:a16="http://schemas.microsoft.com/office/drawing/2014/main" id="{E9E88DCE-9FDA-442C-AC79-A3B6871407FE}"/>
              </a:ext>
            </a:extLst>
          </p:cNvPr>
          <p:cNvSpPr>
            <a:spLocks noGrp="1"/>
          </p:cNvSpPr>
          <p:nvPr>
            <p:ph type="sldNum" sz="quarter" idx="12"/>
          </p:nvPr>
        </p:nvSpPr>
        <p:spPr>
          <a:xfrm>
            <a:off x="5354449" y="9383102"/>
            <a:ext cx="1543050" cy="527403"/>
          </a:xfrm>
        </p:spPr>
        <p:txBody>
          <a:bodyPr/>
          <a:lstStyle/>
          <a:p>
            <a:fld id="{6CFAD42C-ADBC-4BDF-9EED-E53206EEABF7}" type="slidenum">
              <a:rPr lang="nl-BE" smtClean="0"/>
              <a:t>4</a:t>
            </a:fld>
            <a:endParaRPr lang="nl-BE"/>
          </a:p>
        </p:txBody>
      </p:sp>
    </p:spTree>
    <p:extLst>
      <p:ext uri="{BB962C8B-B14F-4D97-AF65-F5344CB8AC3E}">
        <p14:creationId xmlns:p14="http://schemas.microsoft.com/office/powerpoint/2010/main" val="2371263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09592E29-3448-48EB-9BC4-BA01BA9CFA92}"/>
              </a:ext>
            </a:extLst>
          </p:cNvPr>
          <p:cNvSpPr/>
          <p:nvPr/>
        </p:nvSpPr>
        <p:spPr>
          <a:xfrm>
            <a:off x="188260" y="232078"/>
            <a:ext cx="6481481" cy="2062552"/>
          </a:xfrm>
          <a:prstGeom prst="rect">
            <a:avLst/>
          </a:prstGeom>
        </p:spPr>
        <p:txBody>
          <a:bodyPr wrap="square">
            <a:spAutoFit/>
          </a:bodyPr>
          <a:lstStyle/>
          <a:p>
            <a:pPr algn="ctr">
              <a:lnSpc>
                <a:spcPct val="107000"/>
              </a:lnSpc>
              <a:spcAft>
                <a:spcPts val="800"/>
              </a:spcAft>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startAt="4"/>
            </a:pPr>
            <a:r>
              <a:rPr lang="nl-BE" b="1" i="1" dirty="0">
                <a:latin typeface="Calibri" panose="020F0502020204030204" pitchFamily="34" charset="0"/>
                <a:ea typeface="Calibri" panose="020F0502020204030204" pitchFamily="34" charset="0"/>
                <a:cs typeface="Times New Roman" panose="02020603050405020304" pitchFamily="18" charset="0"/>
              </a:rPr>
              <a:t>Geluiden maken met papier en karton</a:t>
            </a:r>
            <a:endParaRPr lang="nl-BE"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i="1" dirty="0">
                <a:latin typeface="Calibri" panose="020F0502020204030204" pitchFamily="34" charset="0"/>
                <a:ea typeface="Calibri" panose="020F0502020204030204" pitchFamily="34" charset="0"/>
                <a:cs typeface="Times New Roman" panose="02020603050405020304" pitchFamily="18" charset="0"/>
              </a:rPr>
              <a:t>Neem een doos en een blad kladpapier.</a:t>
            </a:r>
            <a:br>
              <a:rPr lang="nl-NL" i="1" dirty="0">
                <a:latin typeface="Calibri" panose="020F0502020204030204" pitchFamily="34" charset="0"/>
                <a:ea typeface="Calibri" panose="020F0502020204030204" pitchFamily="34" charset="0"/>
                <a:cs typeface="Times New Roman" panose="02020603050405020304" pitchFamily="18" charset="0"/>
              </a:rPr>
            </a:br>
            <a:r>
              <a:rPr lang="nl-NL" i="1" dirty="0">
                <a:latin typeface="Calibri" panose="020F0502020204030204" pitchFamily="34" charset="0"/>
                <a:ea typeface="Calibri" panose="020F0502020204030204" pitchFamily="34" charset="0"/>
                <a:cs typeface="Times New Roman" panose="02020603050405020304" pitchFamily="18" charset="0"/>
              </a:rPr>
              <a:t>Zoek een partner.</a:t>
            </a:r>
            <a:br>
              <a:rPr lang="nl-NL" i="1" dirty="0">
                <a:latin typeface="Calibri" panose="020F0502020204030204" pitchFamily="34" charset="0"/>
                <a:ea typeface="Calibri" panose="020F0502020204030204" pitchFamily="34" charset="0"/>
                <a:cs typeface="Times New Roman" panose="02020603050405020304" pitchFamily="18" charset="0"/>
              </a:rPr>
            </a:br>
            <a:r>
              <a:rPr lang="nl-NL" i="1" dirty="0">
                <a:latin typeface="Calibri" panose="020F0502020204030204" pitchFamily="34" charset="0"/>
                <a:ea typeface="Calibri" panose="020F0502020204030204" pitchFamily="34" charset="0"/>
                <a:cs typeface="Times New Roman" panose="02020603050405020304" pitchFamily="18" charset="0"/>
              </a:rPr>
              <a:t>Samen gaan jullie op zoek naar 10 verschillende geluiden die je kan maken met papier (5) en met karton (5). </a:t>
            </a:r>
            <a:endParaRPr lang="nl-BE" dirty="0"/>
          </a:p>
        </p:txBody>
      </p:sp>
      <p:sp>
        <p:nvSpPr>
          <p:cNvPr id="3" name="Tekstvak 2">
            <a:extLst>
              <a:ext uri="{FF2B5EF4-FFF2-40B4-BE49-F238E27FC236}">
                <a16:creationId xmlns:a16="http://schemas.microsoft.com/office/drawing/2014/main" id="{698FC360-9A8B-4A4E-A634-E2399B22E58A}"/>
              </a:ext>
            </a:extLst>
          </p:cNvPr>
          <p:cNvSpPr txBox="1"/>
          <p:nvPr/>
        </p:nvSpPr>
        <p:spPr>
          <a:xfrm>
            <a:off x="322730" y="2568388"/>
            <a:ext cx="6481481" cy="2523768"/>
          </a:xfrm>
          <a:prstGeom prst="rect">
            <a:avLst/>
          </a:prstGeom>
          <a:noFill/>
        </p:spPr>
        <p:txBody>
          <a:bodyPr wrap="square" rtlCol="0">
            <a:spAutoFit/>
          </a:bodyPr>
          <a:lstStyle/>
          <a:p>
            <a:pPr algn="ctr">
              <a:spcBef>
                <a:spcPts val="600"/>
              </a:spcBef>
              <a:spcAft>
                <a:spcPts val="600"/>
              </a:spcAft>
            </a:pPr>
            <a:r>
              <a:rPr lang="nl-BE" dirty="0">
                <a:latin typeface="Candara" panose="020E0502030303020204" pitchFamily="34" charset="0"/>
              </a:rPr>
              <a:t>papier                                                         karton</a:t>
            </a:r>
          </a:p>
          <a:p>
            <a:pPr>
              <a:spcBef>
                <a:spcPts val="600"/>
              </a:spcBef>
              <a:spcAft>
                <a:spcPts val="600"/>
              </a:spcAft>
            </a:pPr>
            <a:r>
              <a:rPr lang="nl-BE" dirty="0">
                <a:latin typeface="Candara" panose="020E0502030303020204" pitchFamily="34" charset="0"/>
              </a:rPr>
              <a:t>1 ............................................... 	1 ...............................................</a:t>
            </a:r>
          </a:p>
          <a:p>
            <a:pPr>
              <a:spcBef>
                <a:spcPts val="600"/>
              </a:spcBef>
              <a:spcAft>
                <a:spcPts val="600"/>
              </a:spcAft>
            </a:pPr>
            <a:r>
              <a:rPr lang="nl-BE" dirty="0">
                <a:latin typeface="Candara" panose="020E0502030303020204" pitchFamily="34" charset="0"/>
              </a:rPr>
              <a:t>2 ...............................................	2 ...............................................</a:t>
            </a:r>
          </a:p>
          <a:p>
            <a:pPr>
              <a:spcBef>
                <a:spcPts val="600"/>
              </a:spcBef>
              <a:spcAft>
                <a:spcPts val="600"/>
              </a:spcAft>
            </a:pPr>
            <a:r>
              <a:rPr lang="nl-BE" dirty="0">
                <a:latin typeface="Candara" panose="020E0502030303020204" pitchFamily="34" charset="0"/>
              </a:rPr>
              <a:t>3 ...............................................	3 ...............................................</a:t>
            </a:r>
          </a:p>
          <a:p>
            <a:pPr>
              <a:spcBef>
                <a:spcPts val="600"/>
              </a:spcBef>
              <a:spcAft>
                <a:spcPts val="600"/>
              </a:spcAft>
            </a:pPr>
            <a:r>
              <a:rPr lang="nl-BE" dirty="0">
                <a:latin typeface="Candara" panose="020E0502030303020204" pitchFamily="34" charset="0"/>
              </a:rPr>
              <a:t>4 ...............................................	4 ...............................................</a:t>
            </a:r>
          </a:p>
          <a:p>
            <a:pPr>
              <a:spcBef>
                <a:spcPts val="600"/>
              </a:spcBef>
              <a:spcAft>
                <a:spcPts val="600"/>
              </a:spcAft>
            </a:pPr>
            <a:r>
              <a:rPr lang="nl-BE" dirty="0">
                <a:latin typeface="Candara" panose="020E0502030303020204" pitchFamily="34" charset="0"/>
              </a:rPr>
              <a:t>5 ............................................... 	5 ...............................................</a:t>
            </a:r>
          </a:p>
        </p:txBody>
      </p:sp>
      <p:sp>
        <p:nvSpPr>
          <p:cNvPr id="4" name="Rechthoek 3">
            <a:extLst>
              <a:ext uri="{FF2B5EF4-FFF2-40B4-BE49-F238E27FC236}">
                <a16:creationId xmlns:a16="http://schemas.microsoft.com/office/drawing/2014/main" id="{386C6EBD-688F-4658-BA66-B572054EB60D}"/>
              </a:ext>
            </a:extLst>
          </p:cNvPr>
          <p:cNvSpPr/>
          <p:nvPr/>
        </p:nvSpPr>
        <p:spPr>
          <a:xfrm>
            <a:off x="188259" y="4822006"/>
            <a:ext cx="6481481" cy="3954737"/>
          </a:xfrm>
          <a:prstGeom prst="rect">
            <a:avLst/>
          </a:prstGeom>
        </p:spPr>
        <p:txBody>
          <a:bodyPr wrap="square">
            <a:spAutoFit/>
          </a:bodyPr>
          <a:lstStyle/>
          <a:p>
            <a:pPr algn="ctr">
              <a:lnSpc>
                <a:spcPct val="107000"/>
              </a:lnSpc>
              <a:spcAft>
                <a:spcPts val="800"/>
              </a:spcAft>
            </a:pPr>
            <a:endParaRPr lang="nl-BE" dirty="0">
              <a:latin typeface="Candara" panose="020E0502030303020204" pitchFamily="34" charset="0"/>
            </a:endParaRPr>
          </a:p>
          <a:p>
            <a:pPr marL="342900" lvl="0" indent="-342900">
              <a:lnSpc>
                <a:spcPct val="107000"/>
              </a:lnSpc>
              <a:spcAft>
                <a:spcPts val="800"/>
              </a:spcAft>
              <a:buSzPct val="100000"/>
              <a:buFont typeface="+mj-lt"/>
              <a:buAutoNum type="arabicPeriod" startAt="5"/>
            </a:pPr>
            <a:r>
              <a:rPr lang="nl-BE" b="1" i="1" dirty="0">
                <a:latin typeface="Calibri" panose="020F0502020204030204" pitchFamily="34" charset="0"/>
                <a:ea typeface="Calibri" panose="020F0502020204030204" pitchFamily="34" charset="0"/>
                <a:cs typeface="Times New Roman" panose="02020603050405020304" pitchFamily="18" charset="0"/>
              </a:rPr>
              <a:t>Muziek maken met papier of karton</a:t>
            </a:r>
            <a:endParaRPr lang="nl-BE"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i="1" dirty="0">
                <a:latin typeface="Calibri" panose="020F0502020204030204" pitchFamily="34" charset="0"/>
                <a:ea typeface="Calibri" panose="020F0502020204030204" pitchFamily="34" charset="0"/>
                <a:cs typeface="Times New Roman" panose="02020603050405020304" pitchFamily="18" charset="0"/>
              </a:rPr>
              <a:t>Jullie hebben nu 10 verschillende geluiden ontdekt. </a:t>
            </a:r>
          </a:p>
          <a:p>
            <a:pPr>
              <a:lnSpc>
                <a:spcPct val="107000"/>
              </a:lnSpc>
              <a:spcAft>
                <a:spcPts val="800"/>
              </a:spcAft>
            </a:pPr>
            <a:r>
              <a:rPr lang="nl-NL" i="1" dirty="0">
                <a:latin typeface="Calibri" panose="020F0502020204030204" pitchFamily="34" charset="0"/>
                <a:ea typeface="Calibri" panose="020F0502020204030204" pitchFamily="34" charset="0"/>
                <a:cs typeface="Times New Roman" panose="02020603050405020304" pitchFamily="18" charset="0"/>
              </a:rPr>
              <a:t>Kies nu samen of je de volgende opdracht met het karton of met het papier zal uitvoeren.</a:t>
            </a:r>
          </a:p>
          <a:p>
            <a:pPr>
              <a:lnSpc>
                <a:spcPct val="107000"/>
              </a:lnSpc>
              <a:spcAft>
                <a:spcPts val="800"/>
              </a:spcAft>
            </a:pPr>
            <a:r>
              <a:rPr lang="nl-NL" i="1" dirty="0">
                <a:latin typeface="Calibri" panose="020F0502020204030204" pitchFamily="34" charset="0"/>
                <a:ea typeface="Calibri" panose="020F0502020204030204" pitchFamily="34" charset="0"/>
                <a:cs typeface="Times New Roman" panose="02020603050405020304" pitchFamily="18" charset="0"/>
              </a:rPr>
              <a:t>Jullie gaan samen een muziekstukje maken dat zal bestaan uit 8 tellen. Dit spelen jullie 2 keer na elkaar.</a:t>
            </a:r>
          </a:p>
          <a:p>
            <a:pPr>
              <a:lnSpc>
                <a:spcPct val="107000"/>
              </a:lnSpc>
              <a:spcAft>
                <a:spcPts val="800"/>
              </a:spcAft>
            </a:pPr>
            <a:r>
              <a:rPr lang="nl-NL" i="1" dirty="0">
                <a:latin typeface="Calibri" panose="020F0502020204030204" pitchFamily="34" charset="0"/>
                <a:cs typeface="Times New Roman" panose="02020603050405020304" pitchFamily="18" charset="0"/>
              </a:rPr>
              <a:t>Een voorbeeld: wrijf – wrijf – tik met vinger – tik met vinger – wapper – wapper – tik op bank – tik op bank </a:t>
            </a:r>
          </a:p>
          <a:p>
            <a:pPr>
              <a:lnSpc>
                <a:spcPct val="107000"/>
              </a:lnSpc>
              <a:spcAft>
                <a:spcPts val="800"/>
              </a:spcAft>
            </a:pPr>
            <a:r>
              <a:rPr lang="nl-NL" i="1" dirty="0">
                <a:latin typeface="Calibri" panose="020F0502020204030204" pitchFamily="34" charset="0"/>
                <a:cs typeface="Times New Roman" panose="02020603050405020304" pitchFamily="18" charset="0"/>
              </a:rPr>
              <a:t>Wanneer iedereen klaar is gaan jullie alle muziekstukjes na elkaar spelen. Zo krijgen jullie een mooi klaslied.</a:t>
            </a:r>
            <a:endParaRPr lang="nl-BE" dirty="0"/>
          </a:p>
        </p:txBody>
      </p:sp>
      <p:pic>
        <p:nvPicPr>
          <p:cNvPr id="5" name="Afbeelding 4" descr="Afbeelding met tekening&#10;&#10;Automatisch gegenereerde beschrijving">
            <a:extLst>
              <a:ext uri="{FF2B5EF4-FFF2-40B4-BE49-F238E27FC236}">
                <a16:creationId xmlns:a16="http://schemas.microsoft.com/office/drawing/2014/main" id="{45188F2D-A09C-4346-B280-471D5BE378E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3646" y="218632"/>
            <a:ext cx="1299882" cy="949256"/>
          </a:xfrm>
          <a:prstGeom prst="rect">
            <a:avLst/>
          </a:prstGeom>
        </p:spPr>
      </p:pic>
      <p:sp>
        <p:nvSpPr>
          <p:cNvPr id="6" name="Tijdelijke aanduiding voor dianummer 5">
            <a:extLst>
              <a:ext uri="{FF2B5EF4-FFF2-40B4-BE49-F238E27FC236}">
                <a16:creationId xmlns:a16="http://schemas.microsoft.com/office/drawing/2014/main" id="{646D67C3-F95A-4DFD-975E-10E7F0ADD93F}"/>
              </a:ext>
            </a:extLst>
          </p:cNvPr>
          <p:cNvSpPr>
            <a:spLocks noGrp="1"/>
          </p:cNvSpPr>
          <p:nvPr>
            <p:ph type="sldNum" sz="quarter" idx="12"/>
          </p:nvPr>
        </p:nvSpPr>
        <p:spPr>
          <a:xfrm>
            <a:off x="5302062" y="9384083"/>
            <a:ext cx="1543050" cy="527403"/>
          </a:xfrm>
        </p:spPr>
        <p:txBody>
          <a:bodyPr/>
          <a:lstStyle/>
          <a:p>
            <a:fld id="{6CFAD42C-ADBC-4BDF-9EED-E53206EEABF7}" type="slidenum">
              <a:rPr lang="nl-BE" smtClean="0"/>
              <a:t>5</a:t>
            </a:fld>
            <a:endParaRPr lang="nl-BE"/>
          </a:p>
        </p:txBody>
      </p:sp>
    </p:spTree>
    <p:extLst>
      <p:ext uri="{BB962C8B-B14F-4D97-AF65-F5344CB8AC3E}">
        <p14:creationId xmlns:p14="http://schemas.microsoft.com/office/powerpoint/2010/main" val="582331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9830DEC-FAAE-4537-885F-C68DACFF1B6B}"/>
              </a:ext>
            </a:extLst>
          </p:cNvPr>
          <p:cNvSpPr/>
          <p:nvPr/>
        </p:nvSpPr>
        <p:spPr>
          <a:xfrm>
            <a:off x="188260" y="232078"/>
            <a:ext cx="6481481" cy="2366545"/>
          </a:xfrm>
          <a:prstGeom prst="rect">
            <a:avLst/>
          </a:prstGeom>
        </p:spPr>
        <p:txBody>
          <a:bodyPr wrap="square">
            <a:spAutoFit/>
          </a:bodyPr>
          <a:lstStyle/>
          <a:p>
            <a:pPr algn="ctr">
              <a:lnSpc>
                <a:spcPct val="107000"/>
              </a:lnSpc>
              <a:spcAft>
                <a:spcPts val="800"/>
              </a:spcAft>
            </a:pPr>
            <a:r>
              <a:rPr lang="nl-BE" sz="2400" dirty="0">
                <a:latin typeface="Copperplate Gothic Bold" panose="020E0705020206020404" pitchFamily="34" charset="0"/>
                <a:ea typeface="Calibri" panose="020F0502020204030204" pitchFamily="34" charset="0"/>
                <a:cs typeface="Times New Roman" panose="02020603050405020304" pitchFamily="18" charset="0"/>
              </a:rPr>
              <a:t>2.</a:t>
            </a:r>
            <a:r>
              <a:rPr lang="nl-NL" sz="2400" dirty="0">
                <a:latin typeface="Copperplate Gothic Bold" panose="020E0705020206020404" pitchFamily="34" charset="0"/>
                <a:ea typeface="Calibri" panose="020F0502020204030204" pitchFamily="34" charset="0"/>
                <a:cs typeface="Times New Roman" panose="02020603050405020304" pitchFamily="18" charset="0"/>
              </a:rPr>
              <a:t>	Afval sorteren</a:t>
            </a:r>
            <a:endParaRPr lang="nl-B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200"/>
              <a:buFont typeface="+mj-lt"/>
              <a:buAutoNum type="arabicPeriod"/>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a:pPr>
            <a:r>
              <a:rPr lang="nl-BE" b="1" i="1" dirty="0">
                <a:latin typeface="Calibri" panose="020F0502020204030204" pitchFamily="34" charset="0"/>
                <a:ea typeface="Calibri" panose="020F0502020204030204" pitchFamily="34" charset="0"/>
                <a:cs typeface="Times New Roman" panose="02020603050405020304" pitchFamily="18" charset="0"/>
              </a:rPr>
              <a:t>6 verschillende soorten afval</a:t>
            </a:r>
            <a:endParaRPr lang="nl-BE"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i="1" dirty="0">
                <a:latin typeface="Calibri" panose="020F0502020204030204" pitchFamily="34" charset="0"/>
                <a:ea typeface="Calibri" panose="020F0502020204030204" pitchFamily="34" charset="0"/>
                <a:cs typeface="Times New Roman" panose="02020603050405020304" pitchFamily="18" charset="0"/>
              </a:rPr>
              <a:t>Schrijf het afval dat je kan vinden op de volgende </a:t>
            </a:r>
            <a:br>
              <a:rPr lang="nl-NL" i="1" dirty="0">
                <a:latin typeface="Calibri" panose="020F0502020204030204" pitchFamily="34" charset="0"/>
                <a:ea typeface="Calibri" panose="020F0502020204030204" pitchFamily="34" charset="0"/>
                <a:cs typeface="Times New Roman" panose="02020603050405020304" pitchFamily="18" charset="0"/>
              </a:rPr>
            </a:br>
            <a:r>
              <a:rPr lang="nl-NL" i="1" dirty="0">
                <a:latin typeface="Calibri" panose="020F0502020204030204" pitchFamily="34" charset="0"/>
                <a:ea typeface="Calibri" panose="020F0502020204030204" pitchFamily="34" charset="0"/>
                <a:cs typeface="Times New Roman" panose="02020603050405020304" pitchFamily="18" charset="0"/>
              </a:rPr>
              <a:t>bladzijde bij de juiste vuilbak.</a:t>
            </a:r>
          </a:p>
          <a:p>
            <a:pPr>
              <a:lnSpc>
                <a:spcPct val="107000"/>
              </a:lnSpc>
              <a:spcAft>
                <a:spcPts val="800"/>
              </a:spcAft>
            </a:pPr>
            <a:r>
              <a:rPr lang="nl-NL" i="1" dirty="0">
                <a:latin typeface="Calibri" panose="020F0502020204030204" pitchFamily="34" charset="0"/>
                <a:ea typeface="Calibri" panose="020F0502020204030204" pitchFamily="34" charset="0"/>
                <a:cs typeface="Times New Roman" panose="02020603050405020304" pitchFamily="18" charset="0"/>
              </a:rPr>
              <a:t>In elke vuilbak horen 5 materialen. </a:t>
            </a:r>
            <a:endParaRPr lang="nl-BE" dirty="0"/>
          </a:p>
        </p:txBody>
      </p:sp>
      <p:sp>
        <p:nvSpPr>
          <p:cNvPr id="4" name="Rechthoek 3">
            <a:extLst>
              <a:ext uri="{FF2B5EF4-FFF2-40B4-BE49-F238E27FC236}">
                <a16:creationId xmlns:a16="http://schemas.microsoft.com/office/drawing/2014/main" id="{54A856BC-F16A-4616-885A-3DAC28EC3193}"/>
              </a:ext>
            </a:extLst>
          </p:cNvPr>
          <p:cNvSpPr/>
          <p:nvPr/>
        </p:nvSpPr>
        <p:spPr>
          <a:xfrm>
            <a:off x="188260" y="134471"/>
            <a:ext cx="6481480" cy="618564"/>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pic>
        <p:nvPicPr>
          <p:cNvPr id="2" name="Afbeelding 1">
            <a:extLst>
              <a:ext uri="{FF2B5EF4-FFF2-40B4-BE49-F238E27FC236}">
                <a16:creationId xmlns:a16="http://schemas.microsoft.com/office/drawing/2014/main" id="{786B8C2C-045F-441B-B15E-89DFF617E4C7}"/>
              </a:ext>
            </a:extLst>
          </p:cNvPr>
          <p:cNvPicPr>
            <a:picLocks noChangeAspect="1"/>
          </p:cNvPicPr>
          <p:nvPr/>
        </p:nvPicPr>
        <p:blipFill>
          <a:blip r:embed="rId2"/>
          <a:stretch>
            <a:fillRect/>
          </a:stretch>
        </p:blipFill>
        <p:spPr>
          <a:xfrm>
            <a:off x="5370140" y="850642"/>
            <a:ext cx="1299600" cy="1005514"/>
          </a:xfrm>
          <a:prstGeom prst="rect">
            <a:avLst/>
          </a:prstGeom>
        </p:spPr>
      </p:pic>
      <p:sp>
        <p:nvSpPr>
          <p:cNvPr id="15" name="Tekstvak 14">
            <a:extLst>
              <a:ext uri="{FF2B5EF4-FFF2-40B4-BE49-F238E27FC236}">
                <a16:creationId xmlns:a16="http://schemas.microsoft.com/office/drawing/2014/main" id="{750D1B01-9DFE-42DC-8D24-E075E84A0A35}"/>
              </a:ext>
            </a:extLst>
          </p:cNvPr>
          <p:cNvSpPr txBox="1"/>
          <p:nvPr/>
        </p:nvSpPr>
        <p:spPr>
          <a:xfrm>
            <a:off x="215152" y="2660399"/>
            <a:ext cx="2154890" cy="3308598"/>
          </a:xfrm>
          <a:prstGeom prst="rect">
            <a:avLst/>
          </a:prstGeom>
          <a:noFill/>
        </p:spPr>
        <p:txBody>
          <a:bodyPr wrap="square" rtlCol="0">
            <a:spAutoFit/>
          </a:bodyPr>
          <a:lstStyle/>
          <a:p>
            <a:pPr algn="ctr"/>
            <a:r>
              <a:rPr lang="nl-BE" u="sng" dirty="0">
                <a:latin typeface="Candara" panose="020E0502030303020204" pitchFamily="34" charset="0"/>
              </a:rPr>
              <a:t>restafval</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p:txBody>
      </p:sp>
      <p:sp>
        <p:nvSpPr>
          <p:cNvPr id="17" name="Tekstvak 16">
            <a:extLst>
              <a:ext uri="{FF2B5EF4-FFF2-40B4-BE49-F238E27FC236}">
                <a16:creationId xmlns:a16="http://schemas.microsoft.com/office/drawing/2014/main" id="{44F8A081-5DA5-41A2-97B2-3059FB9EBF3A}"/>
              </a:ext>
            </a:extLst>
          </p:cNvPr>
          <p:cNvSpPr txBox="1"/>
          <p:nvPr/>
        </p:nvSpPr>
        <p:spPr>
          <a:xfrm>
            <a:off x="2370042" y="2660398"/>
            <a:ext cx="2154890" cy="3662541"/>
          </a:xfrm>
          <a:prstGeom prst="rect">
            <a:avLst/>
          </a:prstGeom>
          <a:noFill/>
        </p:spPr>
        <p:txBody>
          <a:bodyPr wrap="square" rtlCol="0">
            <a:spAutoFit/>
          </a:bodyPr>
          <a:lstStyle/>
          <a:p>
            <a:pPr algn="ctr"/>
            <a:r>
              <a:rPr lang="nl-BE" u="sng" dirty="0">
                <a:latin typeface="Candara" panose="020E0502030303020204" pitchFamily="34" charset="0"/>
              </a:rPr>
              <a:t>glas</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endParaRPr lang="nl-BE" dirty="0"/>
          </a:p>
        </p:txBody>
      </p:sp>
      <p:sp>
        <p:nvSpPr>
          <p:cNvPr id="18" name="Tekstvak 17">
            <a:extLst>
              <a:ext uri="{FF2B5EF4-FFF2-40B4-BE49-F238E27FC236}">
                <a16:creationId xmlns:a16="http://schemas.microsoft.com/office/drawing/2014/main" id="{E2D78541-6FEB-4FD1-8F94-29CB7592510E}"/>
              </a:ext>
            </a:extLst>
          </p:cNvPr>
          <p:cNvSpPr txBox="1"/>
          <p:nvPr/>
        </p:nvSpPr>
        <p:spPr>
          <a:xfrm>
            <a:off x="4524932" y="2660397"/>
            <a:ext cx="2154890" cy="3662541"/>
          </a:xfrm>
          <a:prstGeom prst="rect">
            <a:avLst/>
          </a:prstGeom>
          <a:noFill/>
        </p:spPr>
        <p:txBody>
          <a:bodyPr wrap="square" rtlCol="0">
            <a:spAutoFit/>
          </a:bodyPr>
          <a:lstStyle/>
          <a:p>
            <a:pPr algn="ctr"/>
            <a:r>
              <a:rPr lang="nl-BE" u="sng" dirty="0">
                <a:latin typeface="Candara" panose="020E0502030303020204" pitchFamily="34" charset="0"/>
              </a:rPr>
              <a:t>papier en karton</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endParaRPr lang="nl-BE" dirty="0"/>
          </a:p>
        </p:txBody>
      </p:sp>
      <p:sp>
        <p:nvSpPr>
          <p:cNvPr id="19" name="Tekstvak 18">
            <a:extLst>
              <a:ext uri="{FF2B5EF4-FFF2-40B4-BE49-F238E27FC236}">
                <a16:creationId xmlns:a16="http://schemas.microsoft.com/office/drawing/2014/main" id="{055E38B9-3F7F-4BC2-A9D7-A988D1512A51}"/>
              </a:ext>
            </a:extLst>
          </p:cNvPr>
          <p:cNvSpPr txBox="1"/>
          <p:nvPr/>
        </p:nvSpPr>
        <p:spPr>
          <a:xfrm>
            <a:off x="215152" y="6322940"/>
            <a:ext cx="2154890" cy="3493264"/>
          </a:xfrm>
          <a:prstGeom prst="rect">
            <a:avLst/>
          </a:prstGeom>
          <a:noFill/>
        </p:spPr>
        <p:txBody>
          <a:bodyPr wrap="square" rtlCol="0">
            <a:spAutoFit/>
          </a:bodyPr>
          <a:lstStyle/>
          <a:p>
            <a:pPr algn="ctr"/>
            <a:r>
              <a:rPr lang="nl-BE" u="sng" dirty="0">
                <a:latin typeface="Candara" panose="020E0502030303020204" pitchFamily="34" charset="0"/>
              </a:rPr>
              <a:t>GFT</a:t>
            </a:r>
          </a:p>
          <a:p>
            <a:pPr algn="ctr"/>
            <a:r>
              <a:rPr lang="nl-BE" sz="1200" u="sng" dirty="0">
                <a:latin typeface="Candara" panose="020E0502030303020204" pitchFamily="34" charset="0"/>
              </a:rPr>
              <a:t>groente-, fruit- en tuinafval</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p:txBody>
      </p:sp>
      <p:sp>
        <p:nvSpPr>
          <p:cNvPr id="20" name="Tekstvak 19">
            <a:extLst>
              <a:ext uri="{FF2B5EF4-FFF2-40B4-BE49-F238E27FC236}">
                <a16:creationId xmlns:a16="http://schemas.microsoft.com/office/drawing/2014/main" id="{7BD17414-960F-40FA-9BAE-7E64C9C7ED92}"/>
              </a:ext>
            </a:extLst>
          </p:cNvPr>
          <p:cNvSpPr txBox="1"/>
          <p:nvPr/>
        </p:nvSpPr>
        <p:spPr>
          <a:xfrm>
            <a:off x="2333068" y="6322939"/>
            <a:ext cx="2232000" cy="3847207"/>
          </a:xfrm>
          <a:prstGeom prst="rect">
            <a:avLst/>
          </a:prstGeom>
          <a:noFill/>
        </p:spPr>
        <p:txBody>
          <a:bodyPr wrap="square" rtlCol="0">
            <a:spAutoFit/>
          </a:bodyPr>
          <a:lstStyle/>
          <a:p>
            <a:pPr algn="ctr"/>
            <a:r>
              <a:rPr lang="nl-BE" u="sng" dirty="0">
                <a:latin typeface="Candara" panose="020E0502030303020204" pitchFamily="34" charset="0"/>
              </a:rPr>
              <a:t>PMD</a:t>
            </a:r>
          </a:p>
          <a:p>
            <a:pPr algn="ctr"/>
            <a:r>
              <a:rPr lang="nl-BE" sz="1200" u="sng" dirty="0">
                <a:latin typeface="Candara" panose="020E0502030303020204" pitchFamily="34" charset="0"/>
              </a:rPr>
              <a:t>plastic, metaal en drankkartons</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endParaRPr lang="nl-BE" dirty="0"/>
          </a:p>
        </p:txBody>
      </p:sp>
      <p:sp>
        <p:nvSpPr>
          <p:cNvPr id="21" name="Tekstvak 20">
            <a:extLst>
              <a:ext uri="{FF2B5EF4-FFF2-40B4-BE49-F238E27FC236}">
                <a16:creationId xmlns:a16="http://schemas.microsoft.com/office/drawing/2014/main" id="{FE6E3635-6F46-43A6-9C03-73E6A203E1A7}"/>
              </a:ext>
            </a:extLst>
          </p:cNvPr>
          <p:cNvSpPr txBox="1"/>
          <p:nvPr/>
        </p:nvSpPr>
        <p:spPr>
          <a:xfrm>
            <a:off x="4524932" y="6322938"/>
            <a:ext cx="2154890" cy="3939540"/>
          </a:xfrm>
          <a:prstGeom prst="rect">
            <a:avLst/>
          </a:prstGeom>
          <a:noFill/>
        </p:spPr>
        <p:txBody>
          <a:bodyPr wrap="square" rtlCol="0">
            <a:spAutoFit/>
          </a:bodyPr>
          <a:lstStyle/>
          <a:p>
            <a:pPr algn="ctr"/>
            <a:r>
              <a:rPr lang="nl-BE" u="sng" dirty="0">
                <a:latin typeface="Candara" panose="020E0502030303020204" pitchFamily="34" charset="0"/>
              </a:rPr>
              <a:t>KGA</a:t>
            </a:r>
          </a:p>
          <a:p>
            <a:pPr algn="ctr"/>
            <a:r>
              <a:rPr lang="nl-BE" sz="1200" u="sng" dirty="0">
                <a:latin typeface="Candara" panose="020E0502030303020204" pitchFamily="34" charset="0"/>
              </a:rPr>
              <a:t>klein gevaarlijk afval</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spcBef>
                <a:spcPts val="600"/>
              </a:spcBef>
              <a:spcAft>
                <a:spcPts val="600"/>
              </a:spcAft>
            </a:pPr>
            <a:r>
              <a:rPr lang="nl-BE" dirty="0"/>
              <a:t>………………………………</a:t>
            </a:r>
          </a:p>
          <a:p>
            <a:pPr algn="ctr"/>
            <a:endParaRPr lang="nl-BE" dirty="0"/>
          </a:p>
        </p:txBody>
      </p:sp>
      <p:sp>
        <p:nvSpPr>
          <p:cNvPr id="5" name="Tijdelijke aanduiding voor dianummer 4">
            <a:extLst>
              <a:ext uri="{FF2B5EF4-FFF2-40B4-BE49-F238E27FC236}">
                <a16:creationId xmlns:a16="http://schemas.microsoft.com/office/drawing/2014/main" id="{6961A08D-A4C6-4808-A066-B9AAC51491A3}"/>
              </a:ext>
            </a:extLst>
          </p:cNvPr>
          <p:cNvSpPr>
            <a:spLocks noGrp="1"/>
          </p:cNvSpPr>
          <p:nvPr>
            <p:ph type="sldNum" sz="quarter" idx="12"/>
          </p:nvPr>
        </p:nvSpPr>
        <p:spPr>
          <a:xfrm>
            <a:off x="5314950" y="9378597"/>
            <a:ext cx="1543050" cy="527403"/>
          </a:xfrm>
        </p:spPr>
        <p:txBody>
          <a:bodyPr/>
          <a:lstStyle/>
          <a:p>
            <a:fld id="{6CFAD42C-ADBC-4BDF-9EED-E53206EEABF7}" type="slidenum">
              <a:rPr lang="nl-BE" smtClean="0"/>
              <a:t>6</a:t>
            </a:fld>
            <a:endParaRPr lang="nl-BE" dirty="0"/>
          </a:p>
        </p:txBody>
      </p:sp>
    </p:spTree>
    <p:extLst>
      <p:ext uri="{BB962C8B-B14F-4D97-AF65-F5344CB8AC3E}">
        <p14:creationId xmlns:p14="http://schemas.microsoft.com/office/powerpoint/2010/main" val="3450600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36569FD-A2E2-4E35-9603-587E2A8532B4}"/>
              </a:ext>
            </a:extLst>
          </p:cNvPr>
          <p:cNvPicPr>
            <a:picLocks noChangeAspect="1"/>
          </p:cNvPicPr>
          <p:nvPr/>
        </p:nvPicPr>
        <p:blipFill>
          <a:blip r:embed="rId2"/>
          <a:stretch>
            <a:fillRect/>
          </a:stretch>
        </p:blipFill>
        <p:spPr>
          <a:xfrm>
            <a:off x="281111" y="284811"/>
            <a:ext cx="1185423" cy="1080000"/>
          </a:xfrm>
          <a:prstGeom prst="rect">
            <a:avLst/>
          </a:prstGeom>
        </p:spPr>
      </p:pic>
      <p:sp>
        <p:nvSpPr>
          <p:cNvPr id="4" name="Rechthoek 3">
            <a:extLst>
              <a:ext uri="{FF2B5EF4-FFF2-40B4-BE49-F238E27FC236}">
                <a16:creationId xmlns:a16="http://schemas.microsoft.com/office/drawing/2014/main" id="{23A48424-A3C7-4DAE-B9AE-A61DB06C04EA}"/>
              </a:ext>
            </a:extLst>
          </p:cNvPr>
          <p:cNvSpPr/>
          <p:nvPr/>
        </p:nvSpPr>
        <p:spPr>
          <a:xfrm>
            <a:off x="5493121" y="9385163"/>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potje van yoghurt</a:t>
            </a:r>
          </a:p>
        </p:txBody>
      </p:sp>
      <p:sp>
        <p:nvSpPr>
          <p:cNvPr id="5" name="Rechthoek 4">
            <a:extLst>
              <a:ext uri="{FF2B5EF4-FFF2-40B4-BE49-F238E27FC236}">
                <a16:creationId xmlns:a16="http://schemas.microsoft.com/office/drawing/2014/main" id="{8C19847F-2EC9-4E13-B842-5D5B21221B61}"/>
              </a:ext>
            </a:extLst>
          </p:cNvPr>
          <p:cNvSpPr/>
          <p:nvPr/>
        </p:nvSpPr>
        <p:spPr>
          <a:xfrm>
            <a:off x="124579" y="2977046"/>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potje van champignons</a:t>
            </a:r>
          </a:p>
        </p:txBody>
      </p:sp>
      <p:sp>
        <p:nvSpPr>
          <p:cNvPr id="6" name="Rechthoek 5">
            <a:extLst>
              <a:ext uri="{FF2B5EF4-FFF2-40B4-BE49-F238E27FC236}">
                <a16:creationId xmlns:a16="http://schemas.microsoft.com/office/drawing/2014/main" id="{3B088D77-CD41-4C7D-B6A9-D60DC9EB571B}"/>
              </a:ext>
            </a:extLst>
          </p:cNvPr>
          <p:cNvSpPr/>
          <p:nvPr/>
        </p:nvSpPr>
        <p:spPr>
          <a:xfrm>
            <a:off x="2801341" y="4554099"/>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zilverpapier</a:t>
            </a:r>
          </a:p>
        </p:txBody>
      </p:sp>
      <p:sp>
        <p:nvSpPr>
          <p:cNvPr id="7" name="Rechthoek 6">
            <a:extLst>
              <a:ext uri="{FF2B5EF4-FFF2-40B4-BE49-F238E27FC236}">
                <a16:creationId xmlns:a16="http://schemas.microsoft.com/office/drawing/2014/main" id="{E79DA1A9-26EE-4BFE-AC90-E8C21AE04E66}"/>
              </a:ext>
            </a:extLst>
          </p:cNvPr>
          <p:cNvSpPr/>
          <p:nvPr/>
        </p:nvSpPr>
        <p:spPr>
          <a:xfrm>
            <a:off x="5530979" y="7685885"/>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err="1">
                <a:solidFill>
                  <a:schemeClr val="tx1"/>
                </a:solidFill>
                <a:latin typeface="Candara" panose="020E0502030303020204" pitchFamily="34" charset="0"/>
              </a:rPr>
              <a:t>chipszak</a:t>
            </a:r>
            <a:endParaRPr lang="nl-BE" dirty="0">
              <a:solidFill>
                <a:schemeClr val="tx1"/>
              </a:solidFill>
              <a:latin typeface="Candara" panose="020E0502030303020204" pitchFamily="34" charset="0"/>
            </a:endParaRPr>
          </a:p>
        </p:txBody>
      </p:sp>
      <p:sp>
        <p:nvSpPr>
          <p:cNvPr id="8" name="Rechthoek 7">
            <a:extLst>
              <a:ext uri="{FF2B5EF4-FFF2-40B4-BE49-F238E27FC236}">
                <a16:creationId xmlns:a16="http://schemas.microsoft.com/office/drawing/2014/main" id="{17A9EF48-FF2A-4DCE-A35D-DCFDB563D3D5}"/>
              </a:ext>
            </a:extLst>
          </p:cNvPr>
          <p:cNvSpPr/>
          <p:nvPr/>
        </p:nvSpPr>
        <p:spPr>
          <a:xfrm>
            <a:off x="124579" y="1336888"/>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inpakpapier</a:t>
            </a:r>
          </a:p>
        </p:txBody>
      </p:sp>
      <p:sp>
        <p:nvSpPr>
          <p:cNvPr id="9" name="Rechthoek 8">
            <a:extLst>
              <a:ext uri="{FF2B5EF4-FFF2-40B4-BE49-F238E27FC236}">
                <a16:creationId xmlns:a16="http://schemas.microsoft.com/office/drawing/2014/main" id="{93069203-0B7D-4D93-AA9B-93F1C7A09BB9}"/>
              </a:ext>
            </a:extLst>
          </p:cNvPr>
          <p:cNvSpPr/>
          <p:nvPr/>
        </p:nvSpPr>
        <p:spPr>
          <a:xfrm>
            <a:off x="4453150" y="6041060"/>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reclame</a:t>
            </a:r>
          </a:p>
        </p:txBody>
      </p:sp>
      <p:sp>
        <p:nvSpPr>
          <p:cNvPr id="10" name="Rechthoek 9">
            <a:extLst>
              <a:ext uri="{FF2B5EF4-FFF2-40B4-BE49-F238E27FC236}">
                <a16:creationId xmlns:a16="http://schemas.microsoft.com/office/drawing/2014/main" id="{3EC3F177-B414-4D86-97A3-88F89DCAC928}"/>
              </a:ext>
            </a:extLst>
          </p:cNvPr>
          <p:cNvSpPr/>
          <p:nvPr/>
        </p:nvSpPr>
        <p:spPr>
          <a:xfrm>
            <a:off x="3142945" y="9395466"/>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wc-rol</a:t>
            </a:r>
          </a:p>
        </p:txBody>
      </p:sp>
      <p:sp>
        <p:nvSpPr>
          <p:cNvPr id="11" name="Rechthoek 10">
            <a:extLst>
              <a:ext uri="{FF2B5EF4-FFF2-40B4-BE49-F238E27FC236}">
                <a16:creationId xmlns:a16="http://schemas.microsoft.com/office/drawing/2014/main" id="{5A33152B-2E86-491F-A0E8-B3B5B6BCBF37}"/>
              </a:ext>
            </a:extLst>
          </p:cNvPr>
          <p:cNvSpPr/>
          <p:nvPr/>
        </p:nvSpPr>
        <p:spPr>
          <a:xfrm>
            <a:off x="1174725" y="4561053"/>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kartonnen doos</a:t>
            </a:r>
          </a:p>
        </p:txBody>
      </p:sp>
      <p:sp>
        <p:nvSpPr>
          <p:cNvPr id="12" name="Rechthoek 11">
            <a:extLst>
              <a:ext uri="{FF2B5EF4-FFF2-40B4-BE49-F238E27FC236}">
                <a16:creationId xmlns:a16="http://schemas.microsoft.com/office/drawing/2014/main" id="{1071418D-A4F2-4DAC-B2B3-FC0C705E729D}"/>
              </a:ext>
            </a:extLst>
          </p:cNvPr>
          <p:cNvSpPr/>
          <p:nvPr/>
        </p:nvSpPr>
        <p:spPr>
          <a:xfrm>
            <a:off x="1311222" y="9389587"/>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krant</a:t>
            </a:r>
          </a:p>
        </p:txBody>
      </p:sp>
      <p:sp>
        <p:nvSpPr>
          <p:cNvPr id="14" name="Rechthoek 13">
            <a:extLst>
              <a:ext uri="{FF2B5EF4-FFF2-40B4-BE49-F238E27FC236}">
                <a16:creationId xmlns:a16="http://schemas.microsoft.com/office/drawing/2014/main" id="{6E103207-5C0E-433B-A570-ABF5807A8F97}"/>
              </a:ext>
            </a:extLst>
          </p:cNvPr>
          <p:cNvSpPr/>
          <p:nvPr/>
        </p:nvSpPr>
        <p:spPr>
          <a:xfrm>
            <a:off x="2801341" y="6051014"/>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oud brood</a:t>
            </a:r>
          </a:p>
        </p:txBody>
      </p:sp>
      <p:sp>
        <p:nvSpPr>
          <p:cNvPr id="15" name="Rechthoek 14">
            <a:extLst>
              <a:ext uri="{FF2B5EF4-FFF2-40B4-BE49-F238E27FC236}">
                <a16:creationId xmlns:a16="http://schemas.microsoft.com/office/drawing/2014/main" id="{C91AADCE-A240-44CF-B233-739518993AEF}"/>
              </a:ext>
            </a:extLst>
          </p:cNvPr>
          <p:cNvSpPr/>
          <p:nvPr/>
        </p:nvSpPr>
        <p:spPr>
          <a:xfrm>
            <a:off x="1174725" y="6047738"/>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eierschaal</a:t>
            </a:r>
          </a:p>
        </p:txBody>
      </p:sp>
      <p:sp>
        <p:nvSpPr>
          <p:cNvPr id="16" name="Rechthoek 15">
            <a:extLst>
              <a:ext uri="{FF2B5EF4-FFF2-40B4-BE49-F238E27FC236}">
                <a16:creationId xmlns:a16="http://schemas.microsoft.com/office/drawing/2014/main" id="{829D22C8-8402-4A27-A680-62C702013527}"/>
              </a:ext>
            </a:extLst>
          </p:cNvPr>
          <p:cNvSpPr/>
          <p:nvPr/>
        </p:nvSpPr>
        <p:spPr>
          <a:xfrm>
            <a:off x="4035412" y="2888625"/>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bananenschil</a:t>
            </a:r>
          </a:p>
        </p:txBody>
      </p:sp>
      <p:sp>
        <p:nvSpPr>
          <p:cNvPr id="17" name="Rechthoek 16">
            <a:extLst>
              <a:ext uri="{FF2B5EF4-FFF2-40B4-BE49-F238E27FC236}">
                <a16:creationId xmlns:a16="http://schemas.microsoft.com/office/drawing/2014/main" id="{3BA06383-F0BC-4D08-B71A-B7877904C1EC}"/>
              </a:ext>
            </a:extLst>
          </p:cNvPr>
          <p:cNvSpPr/>
          <p:nvPr/>
        </p:nvSpPr>
        <p:spPr>
          <a:xfrm>
            <a:off x="4264824" y="4554099"/>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klokhuis</a:t>
            </a:r>
          </a:p>
        </p:txBody>
      </p:sp>
      <p:sp>
        <p:nvSpPr>
          <p:cNvPr id="18" name="Rechthoek 17">
            <a:extLst>
              <a:ext uri="{FF2B5EF4-FFF2-40B4-BE49-F238E27FC236}">
                <a16:creationId xmlns:a16="http://schemas.microsoft.com/office/drawing/2014/main" id="{491D1DD0-53FE-4723-A6FD-97F45B7CC7AA}"/>
              </a:ext>
            </a:extLst>
          </p:cNvPr>
          <p:cNvSpPr/>
          <p:nvPr/>
        </p:nvSpPr>
        <p:spPr>
          <a:xfrm>
            <a:off x="1483150" y="7685885"/>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plastic flessen</a:t>
            </a:r>
          </a:p>
        </p:txBody>
      </p:sp>
      <p:sp>
        <p:nvSpPr>
          <p:cNvPr id="19" name="Rechthoek 18">
            <a:extLst>
              <a:ext uri="{FF2B5EF4-FFF2-40B4-BE49-F238E27FC236}">
                <a16:creationId xmlns:a16="http://schemas.microsoft.com/office/drawing/2014/main" id="{0EBD8CED-5A08-4B25-8A5C-865726181EC8}"/>
              </a:ext>
            </a:extLst>
          </p:cNvPr>
          <p:cNvSpPr/>
          <p:nvPr/>
        </p:nvSpPr>
        <p:spPr>
          <a:xfrm>
            <a:off x="5268391" y="2914934"/>
            <a:ext cx="1882588" cy="3048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shampoofles</a:t>
            </a:r>
          </a:p>
        </p:txBody>
      </p:sp>
      <p:sp>
        <p:nvSpPr>
          <p:cNvPr id="20" name="Rechthoek 19">
            <a:extLst>
              <a:ext uri="{FF2B5EF4-FFF2-40B4-BE49-F238E27FC236}">
                <a16:creationId xmlns:a16="http://schemas.microsoft.com/office/drawing/2014/main" id="{AD134D63-9718-450E-8369-229C82CBEF4D}"/>
              </a:ext>
            </a:extLst>
          </p:cNvPr>
          <p:cNvSpPr/>
          <p:nvPr/>
        </p:nvSpPr>
        <p:spPr>
          <a:xfrm>
            <a:off x="-79442" y="7685885"/>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melkbrik </a:t>
            </a:r>
          </a:p>
        </p:txBody>
      </p:sp>
      <p:sp>
        <p:nvSpPr>
          <p:cNvPr id="21" name="Rechthoek 20">
            <a:extLst>
              <a:ext uri="{FF2B5EF4-FFF2-40B4-BE49-F238E27FC236}">
                <a16:creationId xmlns:a16="http://schemas.microsoft.com/office/drawing/2014/main" id="{311459C7-E8A0-4946-A062-271178BC572F}"/>
              </a:ext>
            </a:extLst>
          </p:cNvPr>
          <p:cNvSpPr/>
          <p:nvPr/>
        </p:nvSpPr>
        <p:spPr>
          <a:xfrm>
            <a:off x="2674726" y="3024135"/>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brikje </a:t>
            </a:r>
          </a:p>
          <a:p>
            <a:pPr algn="ctr"/>
            <a:r>
              <a:rPr lang="nl-BE" dirty="0" err="1">
                <a:solidFill>
                  <a:schemeClr val="tx1"/>
                </a:solidFill>
                <a:latin typeface="Candara" panose="020E0502030303020204" pitchFamily="34" charset="0"/>
              </a:rPr>
              <a:t>fristi</a:t>
            </a:r>
            <a:endParaRPr lang="nl-BE" dirty="0">
              <a:solidFill>
                <a:schemeClr val="tx1"/>
              </a:solidFill>
              <a:latin typeface="Candara" panose="020E0502030303020204" pitchFamily="34" charset="0"/>
            </a:endParaRPr>
          </a:p>
        </p:txBody>
      </p:sp>
      <p:sp>
        <p:nvSpPr>
          <p:cNvPr id="22" name="Rechthoek 21">
            <a:extLst>
              <a:ext uri="{FF2B5EF4-FFF2-40B4-BE49-F238E27FC236}">
                <a16:creationId xmlns:a16="http://schemas.microsoft.com/office/drawing/2014/main" id="{7410F62B-3F93-46F7-AA1A-57E18D299637}"/>
              </a:ext>
            </a:extLst>
          </p:cNvPr>
          <p:cNvSpPr/>
          <p:nvPr/>
        </p:nvSpPr>
        <p:spPr>
          <a:xfrm>
            <a:off x="5591413" y="6187503"/>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blikje </a:t>
            </a:r>
          </a:p>
          <a:p>
            <a:pPr algn="ctr"/>
            <a:r>
              <a:rPr lang="nl-BE" dirty="0">
                <a:solidFill>
                  <a:schemeClr val="tx1"/>
                </a:solidFill>
                <a:latin typeface="Candara" panose="020E0502030303020204" pitchFamily="34" charset="0"/>
              </a:rPr>
              <a:t>Fanta</a:t>
            </a:r>
          </a:p>
        </p:txBody>
      </p:sp>
      <p:sp>
        <p:nvSpPr>
          <p:cNvPr id="23" name="Rechthoek 22">
            <a:extLst>
              <a:ext uri="{FF2B5EF4-FFF2-40B4-BE49-F238E27FC236}">
                <a16:creationId xmlns:a16="http://schemas.microsoft.com/office/drawing/2014/main" id="{29F26C6A-00D3-4497-981B-6B8885B94950}"/>
              </a:ext>
            </a:extLst>
          </p:cNvPr>
          <p:cNvSpPr/>
          <p:nvPr/>
        </p:nvSpPr>
        <p:spPr>
          <a:xfrm>
            <a:off x="3843622" y="1359444"/>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batterijen</a:t>
            </a:r>
          </a:p>
        </p:txBody>
      </p:sp>
      <p:sp>
        <p:nvSpPr>
          <p:cNvPr id="24" name="Rechthoek 23">
            <a:extLst>
              <a:ext uri="{FF2B5EF4-FFF2-40B4-BE49-F238E27FC236}">
                <a16:creationId xmlns:a16="http://schemas.microsoft.com/office/drawing/2014/main" id="{37D9B608-A562-404E-8D0A-015B463BBDD3}"/>
              </a:ext>
            </a:extLst>
          </p:cNvPr>
          <p:cNvSpPr/>
          <p:nvPr/>
        </p:nvSpPr>
        <p:spPr>
          <a:xfrm>
            <a:off x="4430528" y="9385163"/>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spuitbus</a:t>
            </a:r>
          </a:p>
        </p:txBody>
      </p:sp>
      <p:sp>
        <p:nvSpPr>
          <p:cNvPr id="25" name="Rechthoek 24">
            <a:extLst>
              <a:ext uri="{FF2B5EF4-FFF2-40B4-BE49-F238E27FC236}">
                <a16:creationId xmlns:a16="http://schemas.microsoft.com/office/drawing/2014/main" id="{70546B20-DCA5-4F97-9536-D24D69AEB8F6}"/>
              </a:ext>
            </a:extLst>
          </p:cNvPr>
          <p:cNvSpPr/>
          <p:nvPr/>
        </p:nvSpPr>
        <p:spPr>
          <a:xfrm>
            <a:off x="3103150" y="7691689"/>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verf</a:t>
            </a:r>
          </a:p>
        </p:txBody>
      </p:sp>
      <p:sp>
        <p:nvSpPr>
          <p:cNvPr id="26" name="Rechthoek 25">
            <a:extLst>
              <a:ext uri="{FF2B5EF4-FFF2-40B4-BE49-F238E27FC236}">
                <a16:creationId xmlns:a16="http://schemas.microsoft.com/office/drawing/2014/main" id="{63130663-21EB-4150-94E2-FEC412DEE30A}"/>
              </a:ext>
            </a:extLst>
          </p:cNvPr>
          <p:cNvSpPr/>
          <p:nvPr/>
        </p:nvSpPr>
        <p:spPr>
          <a:xfrm>
            <a:off x="4197997" y="7700311"/>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lege bus Dreft</a:t>
            </a:r>
          </a:p>
        </p:txBody>
      </p:sp>
      <p:sp>
        <p:nvSpPr>
          <p:cNvPr id="27" name="Rechthoek 26">
            <a:extLst>
              <a:ext uri="{FF2B5EF4-FFF2-40B4-BE49-F238E27FC236}">
                <a16:creationId xmlns:a16="http://schemas.microsoft.com/office/drawing/2014/main" id="{F1CAAE9B-FF7D-4400-956D-30BA2D3AB709}"/>
              </a:ext>
            </a:extLst>
          </p:cNvPr>
          <p:cNvSpPr/>
          <p:nvPr/>
        </p:nvSpPr>
        <p:spPr>
          <a:xfrm>
            <a:off x="-79442" y="4558411"/>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chemische producten</a:t>
            </a:r>
          </a:p>
        </p:txBody>
      </p:sp>
      <p:sp>
        <p:nvSpPr>
          <p:cNvPr id="29" name="Rechthoek 28">
            <a:extLst>
              <a:ext uri="{FF2B5EF4-FFF2-40B4-BE49-F238E27FC236}">
                <a16:creationId xmlns:a16="http://schemas.microsoft.com/office/drawing/2014/main" id="{DC4D8523-56FA-4CAE-B409-CF02F2C1C779}"/>
              </a:ext>
            </a:extLst>
          </p:cNvPr>
          <p:cNvSpPr/>
          <p:nvPr/>
        </p:nvSpPr>
        <p:spPr>
          <a:xfrm>
            <a:off x="2645232" y="1359444"/>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glazen fles</a:t>
            </a:r>
          </a:p>
        </p:txBody>
      </p:sp>
      <p:sp>
        <p:nvSpPr>
          <p:cNvPr id="30" name="Rechthoek 29">
            <a:extLst>
              <a:ext uri="{FF2B5EF4-FFF2-40B4-BE49-F238E27FC236}">
                <a16:creationId xmlns:a16="http://schemas.microsoft.com/office/drawing/2014/main" id="{005A5B06-FE48-4C7E-952D-7F7486E7F5AD}"/>
              </a:ext>
            </a:extLst>
          </p:cNvPr>
          <p:cNvSpPr/>
          <p:nvPr/>
        </p:nvSpPr>
        <p:spPr>
          <a:xfrm>
            <a:off x="-84405" y="6047167"/>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kapot glas</a:t>
            </a:r>
          </a:p>
        </p:txBody>
      </p:sp>
      <p:sp>
        <p:nvSpPr>
          <p:cNvPr id="31" name="Rechthoek 30">
            <a:extLst>
              <a:ext uri="{FF2B5EF4-FFF2-40B4-BE49-F238E27FC236}">
                <a16:creationId xmlns:a16="http://schemas.microsoft.com/office/drawing/2014/main" id="{BF1A0878-FDF2-46C6-8DE6-A982EFED50A0}"/>
              </a:ext>
            </a:extLst>
          </p:cNvPr>
          <p:cNvSpPr/>
          <p:nvPr/>
        </p:nvSpPr>
        <p:spPr>
          <a:xfrm>
            <a:off x="-4040975" y="-847018"/>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kapot bord</a:t>
            </a:r>
          </a:p>
        </p:txBody>
      </p:sp>
      <p:sp>
        <p:nvSpPr>
          <p:cNvPr id="32" name="Rechthoek 31">
            <a:extLst>
              <a:ext uri="{FF2B5EF4-FFF2-40B4-BE49-F238E27FC236}">
                <a16:creationId xmlns:a16="http://schemas.microsoft.com/office/drawing/2014/main" id="{F4B0D679-7903-4194-BC1E-E97E8BB42F8C}"/>
              </a:ext>
            </a:extLst>
          </p:cNvPr>
          <p:cNvSpPr/>
          <p:nvPr/>
        </p:nvSpPr>
        <p:spPr>
          <a:xfrm>
            <a:off x="-3953940" y="-1222830"/>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glazen pot</a:t>
            </a:r>
          </a:p>
        </p:txBody>
      </p:sp>
      <p:sp>
        <p:nvSpPr>
          <p:cNvPr id="33" name="Rechthoek 32">
            <a:extLst>
              <a:ext uri="{FF2B5EF4-FFF2-40B4-BE49-F238E27FC236}">
                <a16:creationId xmlns:a16="http://schemas.microsoft.com/office/drawing/2014/main" id="{F49C6208-7D15-4C14-A008-E651618B970A}"/>
              </a:ext>
            </a:extLst>
          </p:cNvPr>
          <p:cNvSpPr/>
          <p:nvPr/>
        </p:nvSpPr>
        <p:spPr>
          <a:xfrm>
            <a:off x="1503196" y="1359444"/>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Capri </a:t>
            </a:r>
            <a:r>
              <a:rPr lang="nl-BE" dirty="0" err="1">
                <a:solidFill>
                  <a:schemeClr val="tx1"/>
                </a:solidFill>
                <a:latin typeface="Candara" panose="020E0502030303020204" pitchFamily="34" charset="0"/>
              </a:rPr>
              <a:t>sun</a:t>
            </a:r>
            <a:endParaRPr lang="nl-BE" dirty="0">
              <a:solidFill>
                <a:schemeClr val="tx1"/>
              </a:solidFill>
              <a:latin typeface="Candara" panose="020E0502030303020204" pitchFamily="34" charset="0"/>
            </a:endParaRPr>
          </a:p>
        </p:txBody>
      </p:sp>
      <p:pic>
        <p:nvPicPr>
          <p:cNvPr id="34" name="Afbeelding 33" descr="Afbeelding met container, bak&#10;&#10;Automatisch gegenereerde beschrijving">
            <a:extLst>
              <a:ext uri="{FF2B5EF4-FFF2-40B4-BE49-F238E27FC236}">
                <a16:creationId xmlns:a16="http://schemas.microsoft.com/office/drawing/2014/main" id="{DD9B6E29-C315-48D0-B7ED-2BEB3621C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58" y="1854311"/>
            <a:ext cx="1339950" cy="1080000"/>
          </a:xfrm>
          <a:prstGeom prst="rect">
            <a:avLst/>
          </a:prstGeom>
        </p:spPr>
      </p:pic>
      <p:pic>
        <p:nvPicPr>
          <p:cNvPr id="36" name="Afbeelding 35">
            <a:extLst>
              <a:ext uri="{FF2B5EF4-FFF2-40B4-BE49-F238E27FC236}">
                <a16:creationId xmlns:a16="http://schemas.microsoft.com/office/drawing/2014/main" id="{DB6A3EA2-6CA0-42DE-8959-72A4E43D28FC}"/>
              </a:ext>
            </a:extLst>
          </p:cNvPr>
          <p:cNvPicPr>
            <a:picLocks noChangeAspect="1"/>
          </p:cNvPicPr>
          <p:nvPr/>
        </p:nvPicPr>
        <p:blipFill rotWithShape="1">
          <a:blip r:embed="rId4">
            <a:extLst>
              <a:ext uri="{28A0092B-C50C-407E-A947-70E740481C1C}">
                <a14:useLocalDpi xmlns:a14="http://schemas.microsoft.com/office/drawing/2010/main" val="0"/>
              </a:ext>
            </a:extLst>
          </a:blip>
          <a:srcRect t="65802" b="20715"/>
          <a:stretch/>
        </p:blipFill>
        <p:spPr>
          <a:xfrm>
            <a:off x="3961238" y="1897046"/>
            <a:ext cx="1923994" cy="1080000"/>
          </a:xfrm>
          <a:prstGeom prst="rect">
            <a:avLst/>
          </a:prstGeom>
        </p:spPr>
      </p:pic>
      <p:pic>
        <p:nvPicPr>
          <p:cNvPr id="38" name="Afbeelding 37" descr="Afbeelding met gebouw, tafel&#10;&#10;Automatisch gegenereerde beschrijving">
            <a:extLst>
              <a:ext uri="{FF2B5EF4-FFF2-40B4-BE49-F238E27FC236}">
                <a16:creationId xmlns:a16="http://schemas.microsoft.com/office/drawing/2014/main" id="{3778F512-023D-41D2-A28B-04ED211DE9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6840" y="284811"/>
            <a:ext cx="1336659" cy="1080000"/>
          </a:xfrm>
          <a:prstGeom prst="rect">
            <a:avLst/>
          </a:prstGeom>
        </p:spPr>
      </p:pic>
      <p:pic>
        <p:nvPicPr>
          <p:cNvPr id="40" name="Afbeelding 39" descr="Afbeelding met voedsel&#10;&#10;Automatisch gegenereerde beschrijving">
            <a:extLst>
              <a:ext uri="{FF2B5EF4-FFF2-40B4-BE49-F238E27FC236}">
                <a16:creationId xmlns:a16="http://schemas.microsoft.com/office/drawing/2014/main" id="{8F5811F2-49E6-43C0-B109-5439BD00AE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9685" y="4989188"/>
            <a:ext cx="1443913" cy="1080000"/>
          </a:xfrm>
          <a:prstGeom prst="rect">
            <a:avLst/>
          </a:prstGeom>
        </p:spPr>
      </p:pic>
      <p:pic>
        <p:nvPicPr>
          <p:cNvPr id="42" name="Afbeelding 41" descr="Afbeelding met drank, voedsel&#10;&#10;Automatisch gegenereerde beschrijving">
            <a:extLst>
              <a:ext uri="{FF2B5EF4-FFF2-40B4-BE49-F238E27FC236}">
                <a16:creationId xmlns:a16="http://schemas.microsoft.com/office/drawing/2014/main" id="{4F10DE3F-7E6A-45E6-91BA-4903459C7C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4533" y="1854311"/>
            <a:ext cx="1080000" cy="1080000"/>
          </a:xfrm>
          <a:prstGeom prst="rect">
            <a:avLst/>
          </a:prstGeom>
        </p:spPr>
      </p:pic>
      <p:pic>
        <p:nvPicPr>
          <p:cNvPr id="44" name="Afbeelding 43" descr="Afbeelding met voedsel, oranje, tafel, vasthouden&#10;&#10;Automatisch gegenereerde beschrijving">
            <a:extLst>
              <a:ext uri="{FF2B5EF4-FFF2-40B4-BE49-F238E27FC236}">
                <a16:creationId xmlns:a16="http://schemas.microsoft.com/office/drawing/2014/main" id="{600085F5-5722-432E-8732-BE9FD17754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9514" y="284811"/>
            <a:ext cx="1440000" cy="1080000"/>
          </a:xfrm>
          <a:prstGeom prst="rect">
            <a:avLst/>
          </a:prstGeom>
        </p:spPr>
      </p:pic>
      <p:pic>
        <p:nvPicPr>
          <p:cNvPr id="46" name="Afbeelding 45">
            <a:extLst>
              <a:ext uri="{FF2B5EF4-FFF2-40B4-BE49-F238E27FC236}">
                <a16:creationId xmlns:a16="http://schemas.microsoft.com/office/drawing/2014/main" id="{4D74A86A-8C29-4B49-A02E-42D8D1F88B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026" y="3423811"/>
            <a:ext cx="1080000" cy="1080000"/>
          </a:xfrm>
          <a:prstGeom prst="rect">
            <a:avLst/>
          </a:prstGeom>
        </p:spPr>
      </p:pic>
      <p:pic>
        <p:nvPicPr>
          <p:cNvPr id="48" name="Afbeelding 47" descr="Afbeelding met voedsel, ei&#10;&#10;Automatisch gegenereerde beschrijving">
            <a:extLst>
              <a:ext uri="{FF2B5EF4-FFF2-40B4-BE49-F238E27FC236}">
                <a16:creationId xmlns:a16="http://schemas.microsoft.com/office/drawing/2014/main" id="{430F5835-D0F6-45B5-9F3E-CC112650F6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4726" y="4996889"/>
            <a:ext cx="1380000" cy="1080000"/>
          </a:xfrm>
          <a:prstGeom prst="rect">
            <a:avLst/>
          </a:prstGeom>
        </p:spPr>
      </p:pic>
      <p:pic>
        <p:nvPicPr>
          <p:cNvPr id="50" name="Afbeelding 49" descr="Afbeelding met bord, kop, kom&#10;&#10;Automatisch gegenereerde beschrijving">
            <a:extLst>
              <a:ext uri="{FF2B5EF4-FFF2-40B4-BE49-F238E27FC236}">
                <a16:creationId xmlns:a16="http://schemas.microsoft.com/office/drawing/2014/main" id="{2BA64A94-2088-416E-8A1F-25BABB2949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11923" y="1854311"/>
            <a:ext cx="1080000" cy="1080000"/>
          </a:xfrm>
          <a:prstGeom prst="rect">
            <a:avLst/>
          </a:prstGeom>
        </p:spPr>
      </p:pic>
      <p:pic>
        <p:nvPicPr>
          <p:cNvPr id="54" name="Afbeelding 53" descr="Afbeelding met voedsel, donker, tafel, zitten&#10;&#10;Automatisch gegenereerde beschrijving">
            <a:extLst>
              <a:ext uri="{FF2B5EF4-FFF2-40B4-BE49-F238E27FC236}">
                <a16:creationId xmlns:a16="http://schemas.microsoft.com/office/drawing/2014/main" id="{AFA39470-6B56-4E0E-8B04-6348D516DE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29975" y="284811"/>
            <a:ext cx="562177" cy="1080000"/>
          </a:xfrm>
          <a:prstGeom prst="rect">
            <a:avLst/>
          </a:prstGeom>
        </p:spPr>
      </p:pic>
      <p:pic>
        <p:nvPicPr>
          <p:cNvPr id="56" name="Afbeelding 55" descr="Afbeelding met fles, tafel, binnen, wijn&#10;&#10;Automatisch gegenereerde beschrijving">
            <a:extLst>
              <a:ext uri="{FF2B5EF4-FFF2-40B4-BE49-F238E27FC236}">
                <a16:creationId xmlns:a16="http://schemas.microsoft.com/office/drawing/2014/main" id="{3AF7CD01-86A5-4F14-B47B-81A7E745D64F}"/>
              </a:ext>
            </a:extLst>
          </p:cNvPr>
          <p:cNvPicPr>
            <a:picLocks noChangeAspect="1"/>
          </p:cNvPicPr>
          <p:nvPr/>
        </p:nvPicPr>
        <p:blipFill rotWithShape="1">
          <a:blip r:embed="rId13">
            <a:extLst>
              <a:ext uri="{28A0092B-C50C-407E-A947-70E740481C1C}">
                <a14:useLocalDpi xmlns:a14="http://schemas.microsoft.com/office/drawing/2010/main" val="0"/>
              </a:ext>
            </a:extLst>
          </a:blip>
          <a:srcRect t="63681" r="64306"/>
          <a:stretch/>
        </p:blipFill>
        <p:spPr>
          <a:xfrm>
            <a:off x="252026" y="4993311"/>
            <a:ext cx="796079" cy="1080000"/>
          </a:xfrm>
          <a:prstGeom prst="rect">
            <a:avLst/>
          </a:prstGeom>
        </p:spPr>
      </p:pic>
      <p:pic>
        <p:nvPicPr>
          <p:cNvPr id="58" name="Afbeelding 57" descr="Afbeelding met voedsel&#10;&#10;Automatisch gegenereerde beschrijving">
            <a:extLst>
              <a:ext uri="{FF2B5EF4-FFF2-40B4-BE49-F238E27FC236}">
                <a16:creationId xmlns:a16="http://schemas.microsoft.com/office/drawing/2014/main" id="{36E2FA16-FEC9-4BCC-A20B-33C1EA347E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8105" y="3425600"/>
            <a:ext cx="1421053" cy="1080000"/>
          </a:xfrm>
          <a:prstGeom prst="rect">
            <a:avLst/>
          </a:prstGeom>
        </p:spPr>
      </p:pic>
      <p:pic>
        <p:nvPicPr>
          <p:cNvPr id="60" name="Afbeelding 59">
            <a:extLst>
              <a:ext uri="{FF2B5EF4-FFF2-40B4-BE49-F238E27FC236}">
                <a16:creationId xmlns:a16="http://schemas.microsoft.com/office/drawing/2014/main" id="{7E946658-7925-44E8-A928-1E8CFC0643A3}"/>
              </a:ext>
            </a:extLst>
          </p:cNvPr>
          <p:cNvPicPr>
            <a:picLocks noChangeAspect="1"/>
          </p:cNvPicPr>
          <p:nvPr/>
        </p:nvPicPr>
        <p:blipFill rotWithShape="1">
          <a:blip r:embed="rId4">
            <a:extLst>
              <a:ext uri="{28A0092B-C50C-407E-A947-70E740481C1C}">
                <a14:useLocalDpi xmlns:a14="http://schemas.microsoft.com/office/drawing/2010/main" val="0"/>
              </a:ext>
            </a:extLst>
          </a:blip>
          <a:srcRect l="32495" b="80641"/>
          <a:stretch/>
        </p:blipFill>
        <p:spPr>
          <a:xfrm>
            <a:off x="4601211" y="3423811"/>
            <a:ext cx="904555" cy="1080000"/>
          </a:xfrm>
          <a:prstGeom prst="rect">
            <a:avLst/>
          </a:prstGeom>
        </p:spPr>
      </p:pic>
      <p:pic>
        <p:nvPicPr>
          <p:cNvPr id="62" name="Afbeelding 61">
            <a:extLst>
              <a:ext uri="{FF2B5EF4-FFF2-40B4-BE49-F238E27FC236}">
                <a16:creationId xmlns:a16="http://schemas.microsoft.com/office/drawing/2014/main" id="{75C11FB4-F841-43AF-A418-D2C517CD4DD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37484" y="8136735"/>
            <a:ext cx="1694483" cy="1080000"/>
          </a:xfrm>
          <a:prstGeom prst="rect">
            <a:avLst/>
          </a:prstGeom>
        </p:spPr>
      </p:pic>
      <p:pic>
        <p:nvPicPr>
          <p:cNvPr id="1024" name="Afbeelding 1023" descr="Afbeelding met binnen, zitten&#10;&#10;Automatisch gegenereerde beschrijving">
            <a:extLst>
              <a:ext uri="{FF2B5EF4-FFF2-40B4-BE49-F238E27FC236}">
                <a16:creationId xmlns:a16="http://schemas.microsoft.com/office/drawing/2014/main" id="{3F3C5C62-9AE8-40A5-B4D0-BA3E7FE193D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99184" y="8132311"/>
            <a:ext cx="1080000" cy="1080000"/>
          </a:xfrm>
          <a:prstGeom prst="rect">
            <a:avLst/>
          </a:prstGeom>
        </p:spPr>
      </p:pic>
      <p:pic>
        <p:nvPicPr>
          <p:cNvPr id="1027" name="Afbeelding 1026" descr="Afbeelding met voedsel&#10;&#10;Automatisch gegenereerde beschrijving">
            <a:extLst>
              <a:ext uri="{FF2B5EF4-FFF2-40B4-BE49-F238E27FC236}">
                <a16:creationId xmlns:a16="http://schemas.microsoft.com/office/drawing/2014/main" id="{9E488E5E-FF55-4154-B207-125F091C899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11413" y="6564600"/>
            <a:ext cx="1080000" cy="1080000"/>
          </a:xfrm>
          <a:prstGeom prst="rect">
            <a:avLst/>
          </a:prstGeom>
        </p:spPr>
      </p:pic>
      <p:pic>
        <p:nvPicPr>
          <p:cNvPr id="1029" name="Afbeelding 1028" descr="Afbeelding met fles, tafel, open, water&#10;&#10;Automatisch gegenereerde beschrijving">
            <a:extLst>
              <a:ext uri="{FF2B5EF4-FFF2-40B4-BE49-F238E27FC236}">
                <a16:creationId xmlns:a16="http://schemas.microsoft.com/office/drawing/2014/main" id="{ED55CEBE-5309-4D38-A713-FF9277C5B642}"/>
              </a:ext>
            </a:extLst>
          </p:cNvPr>
          <p:cNvPicPr>
            <a:picLocks noChangeAspect="1"/>
          </p:cNvPicPr>
          <p:nvPr/>
        </p:nvPicPr>
        <p:blipFill rotWithShape="1">
          <a:blip r:embed="rId18">
            <a:extLst>
              <a:ext uri="{28A0092B-C50C-407E-A947-70E740481C1C}">
                <a14:useLocalDpi xmlns:a14="http://schemas.microsoft.com/office/drawing/2010/main" val="0"/>
              </a:ext>
            </a:extLst>
          </a:blip>
          <a:srcRect l="18228" t="22792" r="56934"/>
          <a:stretch/>
        </p:blipFill>
        <p:spPr>
          <a:xfrm>
            <a:off x="523284" y="8132311"/>
            <a:ext cx="537483" cy="1080000"/>
          </a:xfrm>
          <a:prstGeom prst="rect">
            <a:avLst/>
          </a:prstGeom>
        </p:spPr>
      </p:pic>
      <p:pic>
        <p:nvPicPr>
          <p:cNvPr id="1031" name="Afbeelding 1030" descr="Afbeelding met fles, tafel, open, water&#10;&#10;Automatisch gegenereerde beschrijving">
            <a:extLst>
              <a:ext uri="{FF2B5EF4-FFF2-40B4-BE49-F238E27FC236}">
                <a16:creationId xmlns:a16="http://schemas.microsoft.com/office/drawing/2014/main" id="{C8D180B0-3186-4F98-9026-7317526EE6C7}"/>
              </a:ext>
            </a:extLst>
          </p:cNvPr>
          <p:cNvPicPr>
            <a:picLocks noChangeAspect="1"/>
          </p:cNvPicPr>
          <p:nvPr/>
        </p:nvPicPr>
        <p:blipFill rotWithShape="1">
          <a:blip r:embed="rId18">
            <a:extLst>
              <a:ext uri="{28A0092B-C50C-407E-A947-70E740481C1C}">
                <a14:useLocalDpi xmlns:a14="http://schemas.microsoft.com/office/drawing/2010/main" val="0"/>
              </a:ext>
            </a:extLst>
          </a:blip>
          <a:srcRect l="-2600" t="32986" r="81984"/>
          <a:stretch/>
        </p:blipFill>
        <p:spPr>
          <a:xfrm>
            <a:off x="6012142" y="3423811"/>
            <a:ext cx="513970" cy="1080000"/>
          </a:xfrm>
          <a:prstGeom prst="rect">
            <a:avLst/>
          </a:prstGeom>
        </p:spPr>
      </p:pic>
      <p:pic>
        <p:nvPicPr>
          <p:cNvPr id="1033" name="Afbeelding 1032" descr="Afbeelding met fles&#10;&#10;Automatisch gegenereerde beschrijving">
            <a:extLst>
              <a:ext uri="{FF2B5EF4-FFF2-40B4-BE49-F238E27FC236}">
                <a16:creationId xmlns:a16="http://schemas.microsoft.com/office/drawing/2014/main" id="{29396522-E51C-4FC2-891F-014B996A8F1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19914" y="8132311"/>
            <a:ext cx="1080000" cy="1080000"/>
          </a:xfrm>
          <a:prstGeom prst="rect">
            <a:avLst/>
          </a:prstGeom>
        </p:spPr>
      </p:pic>
      <p:pic>
        <p:nvPicPr>
          <p:cNvPr id="1035" name="Afbeelding 1034" descr="Afbeelding met koelkast, zitten, voedsel, groen&#10;&#10;Automatisch gegenereerde beschrijving">
            <a:extLst>
              <a:ext uri="{FF2B5EF4-FFF2-40B4-BE49-F238E27FC236}">
                <a16:creationId xmlns:a16="http://schemas.microsoft.com/office/drawing/2014/main" id="{9B1C0B52-2EAA-4EA2-B172-329DF870AD07}"/>
              </a:ext>
            </a:extLst>
          </p:cNvPr>
          <p:cNvPicPr>
            <a:picLocks noChangeAspect="1"/>
          </p:cNvPicPr>
          <p:nvPr/>
        </p:nvPicPr>
        <p:blipFill>
          <a:blip r:embed="rId20">
            <a:extLst>
              <a:ext uri="{BEBA8EAE-BF5A-486C-A8C5-ECC9F3942E4B}">
                <a14:imgProps xmlns:a14="http://schemas.microsoft.com/office/drawing/2010/main">
                  <a14:imgLayer r:embed="rId2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90558" y="6562811"/>
            <a:ext cx="1080000" cy="1080000"/>
          </a:xfrm>
          <a:prstGeom prst="rect">
            <a:avLst/>
          </a:prstGeom>
        </p:spPr>
      </p:pic>
      <p:pic>
        <p:nvPicPr>
          <p:cNvPr id="1037" name="Afbeelding 1036" descr="Afbeelding met voedsel, brood, zitten, stuk&#10;&#10;Automatisch gegenereerde beschrijving">
            <a:extLst>
              <a:ext uri="{FF2B5EF4-FFF2-40B4-BE49-F238E27FC236}">
                <a16:creationId xmlns:a16="http://schemas.microsoft.com/office/drawing/2014/main" id="{13AE8134-54CC-4F4A-89EB-6588B5BFA9C7}"/>
              </a:ext>
            </a:extLst>
          </p:cNvPr>
          <p:cNvPicPr>
            <a:picLocks noChangeAspect="1"/>
          </p:cNvPicPr>
          <p:nvPr/>
        </p:nvPicPr>
        <p:blipFill rotWithShape="1">
          <a:blip r:embed="rId22">
            <a:extLst>
              <a:ext uri="{28A0092B-C50C-407E-A947-70E740481C1C}">
                <a14:useLocalDpi xmlns:a14="http://schemas.microsoft.com/office/drawing/2010/main" val="0"/>
              </a:ext>
            </a:extLst>
          </a:blip>
          <a:srcRect b="11423"/>
          <a:stretch/>
        </p:blipFill>
        <p:spPr>
          <a:xfrm>
            <a:off x="2931222" y="5050873"/>
            <a:ext cx="1527748" cy="956630"/>
          </a:xfrm>
          <a:prstGeom prst="rect">
            <a:avLst/>
          </a:prstGeom>
        </p:spPr>
      </p:pic>
      <p:pic>
        <p:nvPicPr>
          <p:cNvPr id="1039" name="Afbeelding 1038" descr="Afbeelding met fles, drank, tafel, zitten&#10;&#10;Automatisch gegenereerde beschrijving">
            <a:extLst>
              <a:ext uri="{FF2B5EF4-FFF2-40B4-BE49-F238E27FC236}">
                <a16:creationId xmlns:a16="http://schemas.microsoft.com/office/drawing/2014/main" id="{7DC33DB2-C496-4281-95CD-EC41851D4F74}"/>
              </a:ext>
            </a:extLst>
          </p:cNvPr>
          <p:cNvPicPr>
            <a:picLocks noChangeAspect="1"/>
          </p:cNvPicPr>
          <p:nvPr/>
        </p:nvPicPr>
        <p:blipFill rotWithShape="1">
          <a:blip r:embed="rId23">
            <a:extLst>
              <a:ext uri="{28A0092B-C50C-407E-A947-70E740481C1C}">
                <a14:useLocalDpi xmlns:a14="http://schemas.microsoft.com/office/drawing/2010/main" val="0"/>
              </a:ext>
            </a:extLst>
          </a:blip>
          <a:srcRect b="12983"/>
          <a:stretch/>
        </p:blipFill>
        <p:spPr>
          <a:xfrm>
            <a:off x="1245329" y="6568178"/>
            <a:ext cx="2165734" cy="1080000"/>
          </a:xfrm>
          <a:prstGeom prst="rect">
            <a:avLst/>
          </a:prstGeom>
        </p:spPr>
      </p:pic>
      <p:pic>
        <p:nvPicPr>
          <p:cNvPr id="1041" name="Afbeelding 1040" descr="Afbeelding met koelkast&#10;&#10;Automatisch gegenereerde beschrijving">
            <a:extLst>
              <a:ext uri="{FF2B5EF4-FFF2-40B4-BE49-F238E27FC236}">
                <a16:creationId xmlns:a16="http://schemas.microsoft.com/office/drawing/2014/main" id="{12DB9C44-F270-420B-A335-61603B16132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748424" y="4996889"/>
            <a:ext cx="1152000" cy="1080000"/>
          </a:xfrm>
          <a:prstGeom prst="rect">
            <a:avLst/>
          </a:prstGeom>
        </p:spPr>
      </p:pic>
      <p:pic>
        <p:nvPicPr>
          <p:cNvPr id="1043" name="Afbeelding 1042" descr="Afbeelding met toiletbenodigdheden, lotion&#10;&#10;Automatisch gegenereerde beschrijving">
            <a:extLst>
              <a:ext uri="{FF2B5EF4-FFF2-40B4-BE49-F238E27FC236}">
                <a16:creationId xmlns:a16="http://schemas.microsoft.com/office/drawing/2014/main" id="{047B811E-F3C7-41CE-A14B-07FD4ED8780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706234" y="1715094"/>
            <a:ext cx="1080000" cy="1080000"/>
          </a:xfrm>
          <a:prstGeom prst="rect">
            <a:avLst/>
          </a:prstGeom>
        </p:spPr>
      </p:pic>
      <p:pic>
        <p:nvPicPr>
          <p:cNvPr id="1045" name="Afbeelding 1044" descr="Afbeelding met voedsel, fles, pan&#10;&#10;Automatisch gegenereerde beschrijving">
            <a:extLst>
              <a:ext uri="{FF2B5EF4-FFF2-40B4-BE49-F238E27FC236}">
                <a16:creationId xmlns:a16="http://schemas.microsoft.com/office/drawing/2014/main" id="{5742D026-70D8-40B0-B127-7A07D2B94B9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631838" y="6570962"/>
            <a:ext cx="658800" cy="1080000"/>
          </a:xfrm>
          <a:prstGeom prst="rect">
            <a:avLst/>
          </a:prstGeom>
        </p:spPr>
      </p:pic>
      <p:pic>
        <p:nvPicPr>
          <p:cNvPr id="1047" name="Afbeelding 1046" descr="Afbeelding met voedsel&#10;&#10;Automatisch gegenereerde beschrijving">
            <a:extLst>
              <a:ext uri="{FF2B5EF4-FFF2-40B4-BE49-F238E27FC236}">
                <a16:creationId xmlns:a16="http://schemas.microsoft.com/office/drawing/2014/main" id="{E149FB1C-9D5F-4701-9BAE-F8443C9B85CF}"/>
              </a:ext>
            </a:extLst>
          </p:cNvPr>
          <p:cNvPicPr>
            <a:picLocks noChangeAspect="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5867" y="8132311"/>
            <a:ext cx="2184270" cy="1080000"/>
          </a:xfrm>
          <a:prstGeom prst="rect">
            <a:avLst/>
          </a:prstGeom>
        </p:spPr>
      </p:pic>
      <p:pic>
        <p:nvPicPr>
          <p:cNvPr id="1049" name="Afbeelding 1048">
            <a:extLst>
              <a:ext uri="{FF2B5EF4-FFF2-40B4-BE49-F238E27FC236}">
                <a16:creationId xmlns:a16="http://schemas.microsoft.com/office/drawing/2014/main" id="{390A7D06-79BF-400C-9B74-8437C56D349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493150" y="3423811"/>
            <a:ext cx="2093538" cy="1080000"/>
          </a:xfrm>
          <a:prstGeom prst="rect">
            <a:avLst/>
          </a:prstGeom>
        </p:spPr>
      </p:pic>
      <p:sp>
        <p:nvSpPr>
          <p:cNvPr id="90" name="Rechthoek 89">
            <a:extLst>
              <a:ext uri="{FF2B5EF4-FFF2-40B4-BE49-F238E27FC236}">
                <a16:creationId xmlns:a16="http://schemas.microsoft.com/office/drawing/2014/main" id="{566D4F35-E02E-4761-B4F2-A33446FEC0F9}"/>
              </a:ext>
            </a:extLst>
          </p:cNvPr>
          <p:cNvSpPr/>
          <p:nvPr/>
        </p:nvSpPr>
        <p:spPr>
          <a:xfrm>
            <a:off x="50533" y="9385163"/>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grote glazen pot</a:t>
            </a:r>
          </a:p>
        </p:txBody>
      </p:sp>
      <p:sp>
        <p:nvSpPr>
          <p:cNvPr id="91" name="Rechthoek 90">
            <a:extLst>
              <a:ext uri="{FF2B5EF4-FFF2-40B4-BE49-F238E27FC236}">
                <a16:creationId xmlns:a16="http://schemas.microsoft.com/office/drawing/2014/main" id="{A0C9DB17-9ED6-4640-8A89-B6A34D49016D}"/>
              </a:ext>
            </a:extLst>
          </p:cNvPr>
          <p:cNvSpPr/>
          <p:nvPr/>
        </p:nvSpPr>
        <p:spPr>
          <a:xfrm>
            <a:off x="1641923" y="2894256"/>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kapot bord</a:t>
            </a:r>
          </a:p>
        </p:txBody>
      </p:sp>
      <p:pic>
        <p:nvPicPr>
          <p:cNvPr id="1051" name="Afbeelding 1050" descr="Afbeelding met geel, fruit, tas&#10;&#10;Automatisch gegenereerde beschrijving">
            <a:extLst>
              <a:ext uri="{FF2B5EF4-FFF2-40B4-BE49-F238E27FC236}">
                <a16:creationId xmlns:a16="http://schemas.microsoft.com/office/drawing/2014/main" id="{1D1C2199-2CA3-4299-9D9A-CA77F483899C}"/>
              </a:ext>
            </a:extLst>
          </p:cNvPr>
          <p:cNvPicPr>
            <a:picLocks noChangeAspect="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24424" y="6577098"/>
            <a:ext cx="1621247" cy="1080000"/>
          </a:xfrm>
          <a:prstGeom prst="rect">
            <a:avLst/>
          </a:prstGeom>
        </p:spPr>
      </p:pic>
      <p:sp>
        <p:nvSpPr>
          <p:cNvPr id="28" name="Rechthoek 27">
            <a:extLst>
              <a:ext uri="{FF2B5EF4-FFF2-40B4-BE49-F238E27FC236}">
                <a16:creationId xmlns:a16="http://schemas.microsoft.com/office/drawing/2014/main" id="{D812A995-2DD2-43C8-A5A1-BCE77441A70C}"/>
              </a:ext>
            </a:extLst>
          </p:cNvPr>
          <p:cNvSpPr/>
          <p:nvPr/>
        </p:nvSpPr>
        <p:spPr>
          <a:xfrm>
            <a:off x="5381234" y="4505600"/>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kleine glazen pot</a:t>
            </a:r>
          </a:p>
        </p:txBody>
      </p:sp>
      <p:sp>
        <p:nvSpPr>
          <p:cNvPr id="64" name="Rechthoek 63">
            <a:extLst>
              <a:ext uri="{FF2B5EF4-FFF2-40B4-BE49-F238E27FC236}">
                <a16:creationId xmlns:a16="http://schemas.microsoft.com/office/drawing/2014/main" id="{C410E8D7-85BF-45AF-AB3D-48A77977771D}"/>
              </a:ext>
            </a:extLst>
          </p:cNvPr>
          <p:cNvSpPr/>
          <p:nvPr/>
        </p:nvSpPr>
        <p:spPr>
          <a:xfrm>
            <a:off x="5399685" y="1365289"/>
            <a:ext cx="1620000" cy="360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BE" dirty="0">
                <a:solidFill>
                  <a:schemeClr val="tx1"/>
                </a:solidFill>
                <a:latin typeface="Candara" panose="020E0502030303020204" pitchFamily="34" charset="0"/>
              </a:rPr>
              <a:t>visresten</a:t>
            </a:r>
          </a:p>
        </p:txBody>
      </p:sp>
      <p:pic>
        <p:nvPicPr>
          <p:cNvPr id="65" name="Afbeelding 64" descr="Afbeelding met zitten, wit, tafel, mes&#10;&#10;Automatisch gegenereerde beschrijving">
            <a:extLst>
              <a:ext uri="{FF2B5EF4-FFF2-40B4-BE49-F238E27FC236}">
                <a16:creationId xmlns:a16="http://schemas.microsoft.com/office/drawing/2014/main" id="{30FE9031-A9A3-4210-A69E-588A16018D78}"/>
              </a:ext>
            </a:extLst>
          </p:cNvPr>
          <p:cNvPicPr>
            <a:picLocks noChangeAspect="1"/>
          </p:cNvPicPr>
          <p:nvPr/>
        </p:nvPicPr>
        <p:blipFill rotWithShape="1">
          <a:blip r:embed="rId30">
            <a:clrChange>
              <a:clrFrom>
                <a:srgbClr val="F2F2F2"/>
              </a:clrFrom>
              <a:clrTo>
                <a:srgbClr val="F2F2F2">
                  <a:alpha val="0"/>
                </a:srgbClr>
              </a:clrTo>
            </a:clrChange>
            <a:extLst>
              <a:ext uri="{28A0092B-C50C-407E-A947-70E740481C1C}">
                <a14:useLocalDpi xmlns:a14="http://schemas.microsoft.com/office/drawing/2010/main" val="0"/>
              </a:ext>
            </a:extLst>
          </a:blip>
          <a:srcRect l="13734" r="33436" b="15333"/>
          <a:stretch/>
        </p:blipFill>
        <p:spPr>
          <a:xfrm>
            <a:off x="5584554" y="278076"/>
            <a:ext cx="1194630" cy="1080000"/>
          </a:xfrm>
          <a:prstGeom prst="rect">
            <a:avLst/>
          </a:prstGeom>
        </p:spPr>
      </p:pic>
      <p:sp>
        <p:nvSpPr>
          <p:cNvPr id="3" name="Tijdelijke aanduiding voor dianummer 2">
            <a:extLst>
              <a:ext uri="{FF2B5EF4-FFF2-40B4-BE49-F238E27FC236}">
                <a16:creationId xmlns:a16="http://schemas.microsoft.com/office/drawing/2014/main" id="{104FF103-4DB3-499C-A15F-DC5F0251BE79}"/>
              </a:ext>
            </a:extLst>
          </p:cNvPr>
          <p:cNvSpPr>
            <a:spLocks noGrp="1"/>
          </p:cNvSpPr>
          <p:nvPr>
            <p:ph type="sldNum" sz="quarter" idx="12"/>
          </p:nvPr>
        </p:nvSpPr>
        <p:spPr>
          <a:xfrm>
            <a:off x="5314108" y="9383102"/>
            <a:ext cx="1543050" cy="527403"/>
          </a:xfrm>
        </p:spPr>
        <p:txBody>
          <a:bodyPr/>
          <a:lstStyle/>
          <a:p>
            <a:fld id="{6CFAD42C-ADBC-4BDF-9EED-E53206EEABF7}" type="slidenum">
              <a:rPr lang="nl-BE" smtClean="0"/>
              <a:t>7</a:t>
            </a:fld>
            <a:endParaRPr lang="nl-BE"/>
          </a:p>
        </p:txBody>
      </p:sp>
    </p:spTree>
    <p:extLst>
      <p:ext uri="{BB962C8B-B14F-4D97-AF65-F5344CB8AC3E}">
        <p14:creationId xmlns:p14="http://schemas.microsoft.com/office/powerpoint/2010/main" val="639806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09592E29-3448-48EB-9BC4-BA01BA9CFA92}"/>
              </a:ext>
            </a:extLst>
          </p:cNvPr>
          <p:cNvSpPr/>
          <p:nvPr/>
        </p:nvSpPr>
        <p:spPr>
          <a:xfrm>
            <a:off x="188260" y="232078"/>
            <a:ext cx="6481481" cy="2275238"/>
          </a:xfrm>
          <a:prstGeom prst="rect">
            <a:avLst/>
          </a:prstGeom>
        </p:spPr>
        <p:txBody>
          <a:bodyPr wrap="square">
            <a:spAutoFit/>
          </a:bodyPr>
          <a:lstStyle/>
          <a:p>
            <a:pPr algn="ctr">
              <a:lnSpc>
                <a:spcPct val="107000"/>
              </a:lnSpc>
              <a:spcAft>
                <a:spcPts val="800"/>
              </a:spcAft>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startAt="2"/>
            </a:pPr>
            <a:r>
              <a:rPr lang="nl-BE" b="1" i="1" dirty="0">
                <a:latin typeface="Calibri" panose="020F0502020204030204" pitchFamily="34" charset="0"/>
                <a:ea typeface="Calibri" panose="020F0502020204030204" pitchFamily="34" charset="0"/>
                <a:cs typeface="Times New Roman" panose="02020603050405020304" pitchFamily="18" charset="0"/>
              </a:rPr>
              <a:t>De juiste vuilbak </a:t>
            </a:r>
            <a:endParaRPr lang="nl-BE" sz="1600" b="1" dirty="0">
              <a:latin typeface="Calibri" panose="020F0502020204030204" pitchFamily="34" charset="0"/>
              <a:ea typeface="Calibri" panose="020F0502020204030204" pitchFamily="34" charset="0"/>
              <a:cs typeface="Times New Roman" panose="02020603050405020304" pitchFamily="18" charset="0"/>
            </a:endParaRPr>
          </a:p>
          <a:p>
            <a:r>
              <a:rPr lang="nl-NL" i="1" dirty="0">
                <a:latin typeface="Calibri" panose="020F0502020204030204" pitchFamily="34" charset="0"/>
                <a:ea typeface="Calibri" panose="020F0502020204030204" pitchFamily="34" charset="0"/>
                <a:cs typeface="Times New Roman" panose="02020603050405020304" pitchFamily="18" charset="0"/>
              </a:rPr>
              <a:t>Waar blijven we met al dat afval vooraleer de vuilniskar het komt halen of voor we het naar het containerpark doen?</a:t>
            </a:r>
          </a:p>
          <a:p>
            <a:r>
              <a:rPr lang="nl-NL" i="1" dirty="0">
                <a:latin typeface="Calibri" panose="020F0502020204030204" pitchFamily="34" charset="0"/>
                <a:ea typeface="Calibri" panose="020F0502020204030204" pitchFamily="34" charset="0"/>
                <a:cs typeface="Times New Roman" panose="02020603050405020304" pitchFamily="18" charset="0"/>
              </a:rPr>
              <a:t>Verbind het soort afval met de juiste vuilbak.</a:t>
            </a:r>
          </a:p>
          <a:p>
            <a:endParaRPr lang="nl-NL" i="1" dirty="0">
              <a:latin typeface="Calibri" panose="020F0502020204030204" pitchFamily="34" charset="0"/>
              <a:ea typeface="Calibri" panose="020F0502020204030204" pitchFamily="34" charset="0"/>
              <a:cs typeface="Times New Roman" panose="02020603050405020304" pitchFamily="18" charset="0"/>
            </a:endParaRPr>
          </a:p>
          <a:p>
            <a:r>
              <a:rPr lang="nl-NL" i="1" dirty="0">
                <a:latin typeface="Calibri" panose="020F0502020204030204" pitchFamily="34" charset="0"/>
                <a:ea typeface="Calibri" panose="020F0502020204030204" pitchFamily="34" charset="0"/>
                <a:cs typeface="Times New Roman" panose="02020603050405020304" pitchFamily="18" charset="0"/>
              </a:rPr>
              <a:t>Zet daarna een vinkje bij de vuilbakken die op de speelplaats staan. </a:t>
            </a:r>
            <a:endParaRPr lang="nl-BE" dirty="0"/>
          </a:p>
        </p:txBody>
      </p:sp>
      <p:sp>
        <p:nvSpPr>
          <p:cNvPr id="3" name="Tekstvak 2">
            <a:extLst>
              <a:ext uri="{FF2B5EF4-FFF2-40B4-BE49-F238E27FC236}">
                <a16:creationId xmlns:a16="http://schemas.microsoft.com/office/drawing/2014/main" id="{28EF3C0F-8192-4FC2-BAAD-A511005843D0}"/>
              </a:ext>
            </a:extLst>
          </p:cNvPr>
          <p:cNvSpPr txBox="1"/>
          <p:nvPr/>
        </p:nvSpPr>
        <p:spPr>
          <a:xfrm>
            <a:off x="188260" y="3480668"/>
            <a:ext cx="2154890" cy="5370701"/>
          </a:xfrm>
          <a:prstGeom prst="rect">
            <a:avLst/>
          </a:prstGeom>
          <a:noFill/>
        </p:spPr>
        <p:txBody>
          <a:bodyPr wrap="square" rtlCol="0">
            <a:spAutoFit/>
          </a:bodyPr>
          <a:lstStyle/>
          <a:p>
            <a:pPr algn="ctr"/>
            <a:r>
              <a:rPr lang="nl-BE" dirty="0">
                <a:latin typeface="Candara" panose="020E0502030303020204" pitchFamily="34" charset="0"/>
              </a:rPr>
              <a:t>restafval</a:t>
            </a:r>
          </a:p>
          <a:p>
            <a:pPr algn="ctr">
              <a:spcBef>
                <a:spcPts val="600"/>
              </a:spcBef>
              <a:spcAft>
                <a:spcPts val="600"/>
              </a:spcAft>
            </a:pPr>
            <a:endParaRPr lang="nl-BE" dirty="0">
              <a:latin typeface="Candara" panose="020E0502030303020204" pitchFamily="34" charset="0"/>
            </a:endParaRPr>
          </a:p>
          <a:p>
            <a:pPr algn="ctr">
              <a:spcBef>
                <a:spcPts val="600"/>
              </a:spcBef>
              <a:spcAft>
                <a:spcPts val="600"/>
              </a:spcAft>
            </a:pPr>
            <a:br>
              <a:rPr lang="nl-BE" dirty="0">
                <a:latin typeface="Candara" panose="020E0502030303020204" pitchFamily="34" charset="0"/>
              </a:rPr>
            </a:br>
            <a:r>
              <a:rPr lang="nl-BE" dirty="0">
                <a:latin typeface="Candara" panose="020E0502030303020204" pitchFamily="34" charset="0"/>
              </a:rPr>
              <a:t>PMD</a:t>
            </a:r>
            <a:br>
              <a:rPr lang="nl-BE" dirty="0">
                <a:latin typeface="Candara" panose="020E0502030303020204" pitchFamily="34" charset="0"/>
              </a:rPr>
            </a:br>
            <a:endParaRPr lang="nl-BE" dirty="0">
              <a:latin typeface="Candara" panose="020E0502030303020204" pitchFamily="34" charset="0"/>
            </a:endParaRPr>
          </a:p>
          <a:p>
            <a:pPr algn="ctr">
              <a:spcBef>
                <a:spcPts val="600"/>
              </a:spcBef>
              <a:spcAft>
                <a:spcPts val="600"/>
              </a:spcAft>
            </a:pPr>
            <a:br>
              <a:rPr lang="nl-BE" dirty="0">
                <a:latin typeface="Candara" panose="020E0502030303020204" pitchFamily="34" charset="0"/>
              </a:rPr>
            </a:br>
            <a:r>
              <a:rPr lang="nl-BE" dirty="0">
                <a:latin typeface="Candara" panose="020E0502030303020204" pitchFamily="34" charset="0"/>
              </a:rPr>
              <a:t>papier en karton</a:t>
            </a:r>
            <a:br>
              <a:rPr lang="nl-BE" dirty="0">
                <a:latin typeface="Candara" panose="020E0502030303020204" pitchFamily="34" charset="0"/>
              </a:rPr>
            </a:br>
            <a:endParaRPr lang="nl-BE" dirty="0">
              <a:latin typeface="Candara" panose="020E0502030303020204" pitchFamily="34" charset="0"/>
            </a:endParaRPr>
          </a:p>
          <a:p>
            <a:pPr algn="ctr">
              <a:spcBef>
                <a:spcPts val="600"/>
              </a:spcBef>
              <a:spcAft>
                <a:spcPts val="600"/>
              </a:spcAft>
            </a:pPr>
            <a:br>
              <a:rPr lang="nl-BE" dirty="0">
                <a:latin typeface="Candara" panose="020E0502030303020204" pitchFamily="34" charset="0"/>
              </a:rPr>
            </a:br>
            <a:r>
              <a:rPr lang="nl-BE" dirty="0">
                <a:latin typeface="Candara" panose="020E0502030303020204" pitchFamily="34" charset="0"/>
              </a:rPr>
              <a:t>KGA</a:t>
            </a:r>
            <a:br>
              <a:rPr lang="nl-BE" dirty="0">
                <a:latin typeface="Candara" panose="020E0502030303020204" pitchFamily="34" charset="0"/>
              </a:rPr>
            </a:br>
            <a:endParaRPr lang="nl-BE" dirty="0">
              <a:latin typeface="Candara" panose="020E0502030303020204" pitchFamily="34" charset="0"/>
            </a:endParaRPr>
          </a:p>
          <a:p>
            <a:pPr algn="ctr">
              <a:spcBef>
                <a:spcPts val="600"/>
              </a:spcBef>
              <a:spcAft>
                <a:spcPts val="600"/>
              </a:spcAft>
            </a:pPr>
            <a:br>
              <a:rPr lang="nl-BE" dirty="0">
                <a:latin typeface="Candara" panose="020E0502030303020204" pitchFamily="34" charset="0"/>
              </a:rPr>
            </a:br>
            <a:r>
              <a:rPr lang="nl-BE" dirty="0">
                <a:latin typeface="Candara" panose="020E0502030303020204" pitchFamily="34" charset="0"/>
              </a:rPr>
              <a:t>glas</a:t>
            </a:r>
            <a:br>
              <a:rPr lang="nl-BE" dirty="0">
                <a:latin typeface="Candara" panose="020E0502030303020204" pitchFamily="34" charset="0"/>
              </a:rPr>
            </a:br>
            <a:endParaRPr lang="nl-BE" dirty="0">
              <a:latin typeface="Candara" panose="020E0502030303020204" pitchFamily="34" charset="0"/>
            </a:endParaRPr>
          </a:p>
          <a:p>
            <a:pPr algn="ctr">
              <a:spcBef>
                <a:spcPts val="600"/>
              </a:spcBef>
              <a:spcAft>
                <a:spcPts val="600"/>
              </a:spcAft>
            </a:pPr>
            <a:br>
              <a:rPr lang="nl-BE" dirty="0">
                <a:latin typeface="Candara" panose="020E0502030303020204" pitchFamily="34" charset="0"/>
              </a:rPr>
            </a:br>
            <a:r>
              <a:rPr lang="nl-BE" dirty="0">
                <a:latin typeface="Candara" panose="020E0502030303020204" pitchFamily="34" charset="0"/>
              </a:rPr>
              <a:t>GFT</a:t>
            </a:r>
          </a:p>
        </p:txBody>
      </p:sp>
      <p:sp>
        <p:nvSpPr>
          <p:cNvPr id="4" name="Ovaal 3">
            <a:extLst>
              <a:ext uri="{FF2B5EF4-FFF2-40B4-BE49-F238E27FC236}">
                <a16:creationId xmlns:a16="http://schemas.microsoft.com/office/drawing/2014/main" id="{57DAC5B0-70B8-428D-8094-01E2B0767B40}"/>
              </a:ext>
            </a:extLst>
          </p:cNvPr>
          <p:cNvSpPr/>
          <p:nvPr/>
        </p:nvSpPr>
        <p:spPr>
          <a:xfrm>
            <a:off x="2253150" y="3675176"/>
            <a:ext cx="180000" cy="18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5" name="Ovaal 4">
            <a:extLst>
              <a:ext uri="{FF2B5EF4-FFF2-40B4-BE49-F238E27FC236}">
                <a16:creationId xmlns:a16="http://schemas.microsoft.com/office/drawing/2014/main" id="{5744CF32-58D9-4D1A-8167-EA6942A88A0A}"/>
              </a:ext>
            </a:extLst>
          </p:cNvPr>
          <p:cNvSpPr/>
          <p:nvPr/>
        </p:nvSpPr>
        <p:spPr>
          <a:xfrm>
            <a:off x="2253150" y="4648528"/>
            <a:ext cx="180000" cy="18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6" name="Ovaal 5">
            <a:extLst>
              <a:ext uri="{FF2B5EF4-FFF2-40B4-BE49-F238E27FC236}">
                <a16:creationId xmlns:a16="http://schemas.microsoft.com/office/drawing/2014/main" id="{E29DF8A3-EC80-4967-9BF5-9CACF51B8BFB}"/>
              </a:ext>
            </a:extLst>
          </p:cNvPr>
          <p:cNvSpPr/>
          <p:nvPr/>
        </p:nvSpPr>
        <p:spPr>
          <a:xfrm>
            <a:off x="2253150" y="5621880"/>
            <a:ext cx="180000" cy="18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7" name="Ovaal 6">
            <a:extLst>
              <a:ext uri="{FF2B5EF4-FFF2-40B4-BE49-F238E27FC236}">
                <a16:creationId xmlns:a16="http://schemas.microsoft.com/office/drawing/2014/main" id="{380A2217-FF2E-4109-A3E2-D05F9CB15CF5}"/>
              </a:ext>
            </a:extLst>
          </p:cNvPr>
          <p:cNvSpPr/>
          <p:nvPr/>
        </p:nvSpPr>
        <p:spPr>
          <a:xfrm>
            <a:off x="2253150" y="6595232"/>
            <a:ext cx="180000" cy="18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8" name="Ovaal 7">
            <a:extLst>
              <a:ext uri="{FF2B5EF4-FFF2-40B4-BE49-F238E27FC236}">
                <a16:creationId xmlns:a16="http://schemas.microsoft.com/office/drawing/2014/main" id="{07A2ADF4-060A-4281-9537-D7DF01C4A0A2}"/>
              </a:ext>
            </a:extLst>
          </p:cNvPr>
          <p:cNvSpPr/>
          <p:nvPr/>
        </p:nvSpPr>
        <p:spPr>
          <a:xfrm>
            <a:off x="2253150" y="7567045"/>
            <a:ext cx="180000" cy="18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9" name="Ovaal 8">
            <a:extLst>
              <a:ext uri="{FF2B5EF4-FFF2-40B4-BE49-F238E27FC236}">
                <a16:creationId xmlns:a16="http://schemas.microsoft.com/office/drawing/2014/main" id="{80492160-695A-4794-84E5-E9B0DC02CB74}"/>
              </a:ext>
            </a:extLst>
          </p:cNvPr>
          <p:cNvSpPr/>
          <p:nvPr/>
        </p:nvSpPr>
        <p:spPr>
          <a:xfrm>
            <a:off x="2253150" y="8538858"/>
            <a:ext cx="180000" cy="18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pic>
        <p:nvPicPr>
          <p:cNvPr id="11" name="Afbeelding 10" descr="Afbeelding met bak, container, groen, zitten&#10;&#10;Automatisch gegenereerde beschrijving">
            <a:extLst>
              <a:ext uri="{FF2B5EF4-FFF2-40B4-BE49-F238E27FC236}">
                <a16:creationId xmlns:a16="http://schemas.microsoft.com/office/drawing/2014/main" id="{76071D24-69BC-44F1-9348-218F1E6EF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1376" y="6209236"/>
            <a:ext cx="750600" cy="1080000"/>
          </a:xfrm>
          <a:prstGeom prst="rect">
            <a:avLst/>
          </a:prstGeom>
        </p:spPr>
      </p:pic>
      <p:pic>
        <p:nvPicPr>
          <p:cNvPr id="13" name="Afbeelding 12" descr="Afbeelding met groen, zitten, tafel, zwart&#10;&#10;Automatisch gegenereerde beschrijving">
            <a:extLst>
              <a:ext uri="{FF2B5EF4-FFF2-40B4-BE49-F238E27FC236}">
                <a16:creationId xmlns:a16="http://schemas.microsoft.com/office/drawing/2014/main" id="{1FB841E7-CCBA-4A48-BA2C-564E33B28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216" y="7448383"/>
            <a:ext cx="1118919" cy="1080000"/>
          </a:xfrm>
          <a:prstGeom prst="rect">
            <a:avLst/>
          </a:prstGeom>
        </p:spPr>
      </p:pic>
      <p:pic>
        <p:nvPicPr>
          <p:cNvPr id="15" name="Afbeelding 14">
            <a:extLst>
              <a:ext uri="{FF2B5EF4-FFF2-40B4-BE49-F238E27FC236}">
                <a16:creationId xmlns:a16="http://schemas.microsoft.com/office/drawing/2014/main" id="{A40A862A-CD39-4450-BF50-AF97D0BE2C5D}"/>
              </a:ext>
            </a:extLst>
          </p:cNvPr>
          <p:cNvPicPr>
            <a:picLocks noChangeAspect="1"/>
          </p:cNvPicPr>
          <p:nvPr/>
        </p:nvPicPr>
        <p:blipFill rotWithShape="1">
          <a:blip r:embed="rId4">
            <a:extLst>
              <a:ext uri="{28A0092B-C50C-407E-A947-70E740481C1C}">
                <a14:useLocalDpi xmlns:a14="http://schemas.microsoft.com/office/drawing/2010/main" val="0"/>
              </a:ext>
            </a:extLst>
          </a:blip>
          <a:srcRect l="4371" t="10463" r="5981" b="4870"/>
          <a:stretch/>
        </p:blipFill>
        <p:spPr>
          <a:xfrm>
            <a:off x="5239085" y="8687530"/>
            <a:ext cx="1191177" cy="1080000"/>
          </a:xfrm>
          <a:prstGeom prst="rect">
            <a:avLst/>
          </a:prstGeom>
        </p:spPr>
      </p:pic>
      <p:pic>
        <p:nvPicPr>
          <p:cNvPr id="17" name="Afbeelding 16" descr="Afbeelding met bak, container&#10;&#10;Automatisch gegenereerde beschrijving">
            <a:extLst>
              <a:ext uri="{FF2B5EF4-FFF2-40B4-BE49-F238E27FC236}">
                <a16:creationId xmlns:a16="http://schemas.microsoft.com/office/drawing/2014/main" id="{08B68875-250D-4E90-896C-8C9712388E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3392" y="2486463"/>
            <a:ext cx="1436870" cy="1080000"/>
          </a:xfrm>
          <a:prstGeom prst="rect">
            <a:avLst/>
          </a:prstGeom>
        </p:spPr>
      </p:pic>
      <p:pic>
        <p:nvPicPr>
          <p:cNvPr id="19" name="Afbeelding 18" descr="Afbeelding met bak, container, blauw, zitten&#10;&#10;Automatisch gegenereerde beschrijving">
            <a:extLst>
              <a:ext uri="{FF2B5EF4-FFF2-40B4-BE49-F238E27FC236}">
                <a16:creationId xmlns:a16="http://schemas.microsoft.com/office/drawing/2014/main" id="{F3DDB31C-9694-4464-B007-6B88EB5F03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2854" y="3728276"/>
            <a:ext cx="717945" cy="1080000"/>
          </a:xfrm>
          <a:prstGeom prst="rect">
            <a:avLst/>
          </a:prstGeom>
        </p:spPr>
      </p:pic>
      <p:pic>
        <p:nvPicPr>
          <p:cNvPr id="21" name="Afbeelding 20" descr="Afbeelding met bak, container, zitten, koelkast&#10;&#10;Automatisch gegenereerde beschrijving">
            <a:extLst>
              <a:ext uri="{FF2B5EF4-FFF2-40B4-BE49-F238E27FC236}">
                <a16:creationId xmlns:a16="http://schemas.microsoft.com/office/drawing/2014/main" id="{6C1E9367-DAF3-4352-885F-1DFDAAAC6A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1676" y="4970089"/>
            <a:ext cx="780300" cy="1080000"/>
          </a:xfrm>
          <a:prstGeom prst="rect">
            <a:avLst/>
          </a:prstGeom>
        </p:spPr>
      </p:pic>
      <p:sp>
        <p:nvSpPr>
          <p:cNvPr id="22" name="Ovaal 21">
            <a:extLst>
              <a:ext uri="{FF2B5EF4-FFF2-40B4-BE49-F238E27FC236}">
                <a16:creationId xmlns:a16="http://schemas.microsoft.com/office/drawing/2014/main" id="{986FDE70-1568-4D9D-8434-F0BB037655C0}"/>
              </a:ext>
            </a:extLst>
          </p:cNvPr>
          <p:cNvSpPr/>
          <p:nvPr/>
        </p:nvSpPr>
        <p:spPr>
          <a:xfrm>
            <a:off x="4903392" y="2936463"/>
            <a:ext cx="180000" cy="18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23" name="Ovaal 22">
            <a:extLst>
              <a:ext uri="{FF2B5EF4-FFF2-40B4-BE49-F238E27FC236}">
                <a16:creationId xmlns:a16="http://schemas.microsoft.com/office/drawing/2014/main" id="{19299576-8737-48F4-A070-E505950FFCD3}"/>
              </a:ext>
            </a:extLst>
          </p:cNvPr>
          <p:cNvSpPr/>
          <p:nvPr/>
        </p:nvSpPr>
        <p:spPr>
          <a:xfrm>
            <a:off x="4903392" y="4178276"/>
            <a:ext cx="180000" cy="18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24" name="Ovaal 23">
            <a:extLst>
              <a:ext uri="{FF2B5EF4-FFF2-40B4-BE49-F238E27FC236}">
                <a16:creationId xmlns:a16="http://schemas.microsoft.com/office/drawing/2014/main" id="{EBD1E9D7-AA51-4E59-AE22-CC4FE56AEC3D}"/>
              </a:ext>
            </a:extLst>
          </p:cNvPr>
          <p:cNvSpPr/>
          <p:nvPr/>
        </p:nvSpPr>
        <p:spPr>
          <a:xfrm>
            <a:off x="4903392" y="5416090"/>
            <a:ext cx="180000" cy="18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25" name="Ovaal 24">
            <a:extLst>
              <a:ext uri="{FF2B5EF4-FFF2-40B4-BE49-F238E27FC236}">
                <a16:creationId xmlns:a16="http://schemas.microsoft.com/office/drawing/2014/main" id="{8538215E-A07A-4311-9193-A7813CF45453}"/>
              </a:ext>
            </a:extLst>
          </p:cNvPr>
          <p:cNvSpPr/>
          <p:nvPr/>
        </p:nvSpPr>
        <p:spPr>
          <a:xfrm>
            <a:off x="4903392" y="6657903"/>
            <a:ext cx="180000" cy="18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26" name="Ovaal 25">
            <a:extLst>
              <a:ext uri="{FF2B5EF4-FFF2-40B4-BE49-F238E27FC236}">
                <a16:creationId xmlns:a16="http://schemas.microsoft.com/office/drawing/2014/main" id="{240F553F-C4FB-4333-AF5B-E5CEE1D0BDBD}"/>
              </a:ext>
            </a:extLst>
          </p:cNvPr>
          <p:cNvSpPr/>
          <p:nvPr/>
        </p:nvSpPr>
        <p:spPr>
          <a:xfrm>
            <a:off x="4897216" y="7898529"/>
            <a:ext cx="180000" cy="18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27" name="Ovaal 26">
            <a:extLst>
              <a:ext uri="{FF2B5EF4-FFF2-40B4-BE49-F238E27FC236}">
                <a16:creationId xmlns:a16="http://schemas.microsoft.com/office/drawing/2014/main" id="{1376DE5F-1BBE-4C1A-ACA8-A8481F9C4AB3}"/>
              </a:ext>
            </a:extLst>
          </p:cNvPr>
          <p:cNvSpPr/>
          <p:nvPr/>
        </p:nvSpPr>
        <p:spPr>
          <a:xfrm>
            <a:off x="4897216" y="9140342"/>
            <a:ext cx="180000" cy="18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28" name="Rechthoek 27">
            <a:extLst>
              <a:ext uri="{FF2B5EF4-FFF2-40B4-BE49-F238E27FC236}">
                <a16:creationId xmlns:a16="http://schemas.microsoft.com/office/drawing/2014/main" id="{47677FFE-386B-4F0D-8CED-1378D4C74AEF}"/>
              </a:ext>
            </a:extLst>
          </p:cNvPr>
          <p:cNvSpPr/>
          <p:nvPr/>
        </p:nvSpPr>
        <p:spPr>
          <a:xfrm>
            <a:off x="6555817" y="2936463"/>
            <a:ext cx="180000" cy="18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29" name="Rechthoek 28">
            <a:extLst>
              <a:ext uri="{FF2B5EF4-FFF2-40B4-BE49-F238E27FC236}">
                <a16:creationId xmlns:a16="http://schemas.microsoft.com/office/drawing/2014/main" id="{7BC0DFF1-1B75-421F-86E1-D390931288F4}"/>
              </a:ext>
            </a:extLst>
          </p:cNvPr>
          <p:cNvSpPr/>
          <p:nvPr/>
        </p:nvSpPr>
        <p:spPr>
          <a:xfrm>
            <a:off x="6555817" y="4178276"/>
            <a:ext cx="180000" cy="18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30" name="Rechthoek 29">
            <a:extLst>
              <a:ext uri="{FF2B5EF4-FFF2-40B4-BE49-F238E27FC236}">
                <a16:creationId xmlns:a16="http://schemas.microsoft.com/office/drawing/2014/main" id="{A34E8CE5-C7FD-4A7F-9DBB-65AE02DBBC9B}"/>
              </a:ext>
            </a:extLst>
          </p:cNvPr>
          <p:cNvSpPr/>
          <p:nvPr/>
        </p:nvSpPr>
        <p:spPr>
          <a:xfrm>
            <a:off x="6555817" y="5416090"/>
            <a:ext cx="180000" cy="18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31" name="Rechthoek 30">
            <a:extLst>
              <a:ext uri="{FF2B5EF4-FFF2-40B4-BE49-F238E27FC236}">
                <a16:creationId xmlns:a16="http://schemas.microsoft.com/office/drawing/2014/main" id="{3130AAE0-EE04-4340-AD8E-530C5F100D64}"/>
              </a:ext>
            </a:extLst>
          </p:cNvPr>
          <p:cNvSpPr/>
          <p:nvPr/>
        </p:nvSpPr>
        <p:spPr>
          <a:xfrm>
            <a:off x="6555817" y="6657903"/>
            <a:ext cx="180000" cy="18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32" name="Rechthoek 31">
            <a:extLst>
              <a:ext uri="{FF2B5EF4-FFF2-40B4-BE49-F238E27FC236}">
                <a16:creationId xmlns:a16="http://schemas.microsoft.com/office/drawing/2014/main" id="{15C27B5A-5506-4B0C-B6C3-BEF339DBF532}"/>
              </a:ext>
            </a:extLst>
          </p:cNvPr>
          <p:cNvSpPr/>
          <p:nvPr/>
        </p:nvSpPr>
        <p:spPr>
          <a:xfrm>
            <a:off x="6549641" y="7898529"/>
            <a:ext cx="180000" cy="18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sp>
        <p:nvSpPr>
          <p:cNvPr id="33" name="Rechthoek 32">
            <a:extLst>
              <a:ext uri="{FF2B5EF4-FFF2-40B4-BE49-F238E27FC236}">
                <a16:creationId xmlns:a16="http://schemas.microsoft.com/office/drawing/2014/main" id="{E705922D-52BB-43CC-B6A0-089917D6D980}"/>
              </a:ext>
            </a:extLst>
          </p:cNvPr>
          <p:cNvSpPr/>
          <p:nvPr/>
        </p:nvSpPr>
        <p:spPr>
          <a:xfrm>
            <a:off x="6549641" y="9140342"/>
            <a:ext cx="180000" cy="18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pic>
        <p:nvPicPr>
          <p:cNvPr id="34" name="Afbeelding 33">
            <a:extLst>
              <a:ext uri="{FF2B5EF4-FFF2-40B4-BE49-F238E27FC236}">
                <a16:creationId xmlns:a16="http://schemas.microsoft.com/office/drawing/2014/main" id="{8D5199D2-3513-4CE5-B4FB-DF5B41262C01}"/>
              </a:ext>
            </a:extLst>
          </p:cNvPr>
          <p:cNvPicPr>
            <a:picLocks noChangeAspect="1"/>
          </p:cNvPicPr>
          <p:nvPr/>
        </p:nvPicPr>
        <p:blipFill>
          <a:blip r:embed="rId8"/>
          <a:stretch>
            <a:fillRect/>
          </a:stretch>
        </p:blipFill>
        <p:spPr>
          <a:xfrm>
            <a:off x="5370140" y="70716"/>
            <a:ext cx="1299600" cy="1005514"/>
          </a:xfrm>
          <a:prstGeom prst="rect">
            <a:avLst/>
          </a:prstGeom>
        </p:spPr>
      </p:pic>
      <p:sp>
        <p:nvSpPr>
          <p:cNvPr id="10" name="Tijdelijke aanduiding voor dianummer 9">
            <a:extLst>
              <a:ext uri="{FF2B5EF4-FFF2-40B4-BE49-F238E27FC236}">
                <a16:creationId xmlns:a16="http://schemas.microsoft.com/office/drawing/2014/main" id="{9CDFAEE2-CA76-4214-9B0D-809001D6AF5D}"/>
              </a:ext>
            </a:extLst>
          </p:cNvPr>
          <p:cNvSpPr>
            <a:spLocks noGrp="1"/>
          </p:cNvSpPr>
          <p:nvPr>
            <p:ph type="sldNum" sz="quarter" idx="12"/>
          </p:nvPr>
        </p:nvSpPr>
        <p:spPr>
          <a:xfrm>
            <a:off x="5314108" y="9369655"/>
            <a:ext cx="1543050" cy="527403"/>
          </a:xfrm>
        </p:spPr>
        <p:txBody>
          <a:bodyPr/>
          <a:lstStyle/>
          <a:p>
            <a:fld id="{6CFAD42C-ADBC-4BDF-9EED-E53206EEABF7}" type="slidenum">
              <a:rPr lang="nl-BE" smtClean="0"/>
              <a:t>8</a:t>
            </a:fld>
            <a:endParaRPr lang="nl-BE"/>
          </a:p>
        </p:txBody>
      </p:sp>
    </p:spTree>
    <p:extLst>
      <p:ext uri="{BB962C8B-B14F-4D97-AF65-F5344CB8AC3E}">
        <p14:creationId xmlns:p14="http://schemas.microsoft.com/office/powerpoint/2010/main" val="2310998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C23CD71-255D-4B88-ABA2-96CA9306DB64}"/>
              </a:ext>
            </a:extLst>
          </p:cNvPr>
          <p:cNvSpPr/>
          <p:nvPr/>
        </p:nvSpPr>
        <p:spPr>
          <a:xfrm>
            <a:off x="188260" y="232078"/>
            <a:ext cx="6481481" cy="3259418"/>
          </a:xfrm>
          <a:prstGeom prst="rect">
            <a:avLst/>
          </a:prstGeom>
        </p:spPr>
        <p:txBody>
          <a:bodyPr wrap="square">
            <a:spAutoFit/>
          </a:bodyPr>
          <a:lstStyle/>
          <a:p>
            <a:pPr algn="ctr">
              <a:lnSpc>
                <a:spcPct val="107000"/>
              </a:lnSpc>
              <a:spcAft>
                <a:spcPts val="800"/>
              </a:spcAft>
            </a:pPr>
            <a:endParaRPr lang="nl-BE"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ct val="100000"/>
              <a:buFont typeface="+mj-lt"/>
              <a:buAutoNum type="arabicPeriod" startAt="3"/>
            </a:pPr>
            <a:r>
              <a:rPr lang="nl-BE" b="1" i="1" dirty="0">
                <a:latin typeface="Calibri" panose="020F0502020204030204" pitchFamily="34" charset="0"/>
                <a:ea typeface="Calibri" panose="020F0502020204030204" pitchFamily="34" charset="0"/>
                <a:cs typeface="Times New Roman" panose="02020603050405020304" pitchFamily="18" charset="0"/>
              </a:rPr>
              <a:t>Een robot gemaakt van afval</a:t>
            </a:r>
            <a:endParaRPr lang="nl-BE"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i="1" dirty="0">
                <a:latin typeface="Calibri" panose="020F0502020204030204" pitchFamily="34" charset="0"/>
                <a:ea typeface="Calibri" panose="020F0502020204030204" pitchFamily="34" charset="0"/>
                <a:cs typeface="Times New Roman" panose="02020603050405020304" pitchFamily="18" charset="0"/>
              </a:rPr>
              <a:t> Jullie hebben allemaal wat lege verpakkingen meegebracht van thuis. Ook de juf/meester heeft wat verzameld. Vandaag gaan jullie daarmee een robot maken, maar niet zo maar een robot!</a:t>
            </a:r>
          </a:p>
          <a:p>
            <a:pPr>
              <a:lnSpc>
                <a:spcPct val="107000"/>
              </a:lnSpc>
              <a:spcAft>
                <a:spcPts val="800"/>
              </a:spcAft>
            </a:pPr>
            <a:r>
              <a:rPr lang="nl-BE" i="1" dirty="0">
                <a:latin typeface="Calibri" panose="020F0502020204030204" pitchFamily="34" charset="0"/>
                <a:ea typeface="Calibri" panose="020F0502020204030204" pitchFamily="34" charset="0"/>
                <a:cs typeface="Times New Roman" panose="02020603050405020304" pitchFamily="18" charset="0"/>
              </a:rPr>
              <a:t>De robot die jij gaat maken moet minstens 1 kenmerk hebben dat jij ook hebt. Bijvoorbeeld: dezelfde T-shirt, haarkleur, …</a:t>
            </a:r>
            <a:r>
              <a:rPr lang="nl-NL" i="1"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i="1" dirty="0">
                <a:latin typeface="Calibri" panose="020F0502020204030204" pitchFamily="34" charset="0"/>
                <a:cs typeface="Times New Roman" panose="02020603050405020304" pitchFamily="18" charset="0"/>
              </a:rPr>
              <a:t>Kijk eerst naar het filmpje van Oskar </a:t>
            </a:r>
            <a:r>
              <a:rPr lang="nl-NL" i="1" dirty="0" err="1">
                <a:latin typeface="Calibri" panose="020F0502020204030204" pitchFamily="34" charset="0"/>
                <a:cs typeface="Times New Roman" panose="02020603050405020304" pitchFamily="18" charset="0"/>
              </a:rPr>
              <a:t>Schlemmer</a:t>
            </a:r>
            <a:r>
              <a:rPr lang="nl-NL" i="1" dirty="0">
                <a:latin typeface="Calibri" panose="020F0502020204030204" pitchFamily="34" charset="0"/>
                <a:cs typeface="Times New Roman" panose="02020603050405020304" pitchFamily="18" charset="0"/>
              </a:rPr>
              <a:t> (kunstenaar).</a:t>
            </a:r>
            <a:br>
              <a:rPr lang="nl-NL" i="1" dirty="0">
                <a:latin typeface="Calibri" panose="020F0502020204030204" pitchFamily="34" charset="0"/>
                <a:cs typeface="Times New Roman" panose="02020603050405020304" pitchFamily="18" charset="0"/>
              </a:rPr>
            </a:br>
            <a:r>
              <a:rPr lang="nl-NL" i="1" dirty="0">
                <a:latin typeface="Calibri" panose="020F0502020204030204" pitchFamily="34" charset="0"/>
                <a:cs typeface="Times New Roman" panose="02020603050405020304" pitchFamily="18" charset="0"/>
              </a:rPr>
              <a:t>Welke elementen herken je?</a:t>
            </a:r>
            <a:endParaRPr lang="nl-BE" dirty="0"/>
          </a:p>
        </p:txBody>
      </p:sp>
      <p:sp>
        <p:nvSpPr>
          <p:cNvPr id="4" name="Tekstvak 3">
            <a:extLst>
              <a:ext uri="{FF2B5EF4-FFF2-40B4-BE49-F238E27FC236}">
                <a16:creationId xmlns:a16="http://schemas.microsoft.com/office/drawing/2014/main" id="{B7C6CD6F-D8C5-4E43-A113-53244B6E9396}"/>
              </a:ext>
            </a:extLst>
          </p:cNvPr>
          <p:cNvSpPr txBox="1"/>
          <p:nvPr/>
        </p:nvSpPr>
        <p:spPr>
          <a:xfrm>
            <a:off x="94129" y="4986730"/>
            <a:ext cx="6575611" cy="3908762"/>
          </a:xfrm>
          <a:prstGeom prst="rect">
            <a:avLst/>
          </a:prstGeom>
          <a:noFill/>
        </p:spPr>
        <p:txBody>
          <a:bodyPr wrap="square" rtlCol="0">
            <a:spAutoFit/>
          </a:bodyPr>
          <a:lstStyle/>
          <a:p>
            <a:r>
              <a:rPr lang="nl-BE" sz="1600" dirty="0">
                <a:latin typeface="Candara" panose="020E0502030303020204" pitchFamily="34" charset="0"/>
              </a:rPr>
              <a:t>Stap 1</a:t>
            </a:r>
          </a:p>
          <a:p>
            <a:r>
              <a:rPr lang="nl-BE" sz="1600" dirty="0">
                <a:latin typeface="Candara" panose="020E0502030303020204" pitchFamily="34" charset="0"/>
              </a:rPr>
              <a:t>Denk na over het kenmerk dat jij en de robot </a:t>
            </a:r>
          </a:p>
          <a:p>
            <a:r>
              <a:rPr lang="nl-BE" sz="1600" dirty="0">
                <a:latin typeface="Candara" panose="020E0502030303020204" pitchFamily="34" charset="0"/>
              </a:rPr>
              <a:t>hetzelfde zullen hebben. Gekozen?</a:t>
            </a:r>
          </a:p>
          <a:p>
            <a:endParaRPr lang="nl-BE" sz="1600" dirty="0">
              <a:latin typeface="Candara" panose="020E0502030303020204" pitchFamily="34" charset="0"/>
            </a:endParaRPr>
          </a:p>
          <a:p>
            <a:r>
              <a:rPr lang="nl-BE" sz="1600" dirty="0">
                <a:latin typeface="Candara" panose="020E0502030303020204" pitchFamily="34" charset="0"/>
              </a:rPr>
              <a:t>Stap 2</a:t>
            </a:r>
          </a:p>
          <a:p>
            <a:r>
              <a:rPr lang="nl-BE" sz="1600" dirty="0">
                <a:latin typeface="Candara" panose="020E0502030303020204" pitchFamily="34" charset="0"/>
              </a:rPr>
              <a:t>Kijk eens naar wat jij hebt meegebracht en wat de juf/meester heeft verzameld.</a:t>
            </a:r>
            <a:r>
              <a:rPr lang="nl-BE" sz="1600" strike="sngStrike" dirty="0">
                <a:latin typeface="Candara" panose="020E0502030303020204" pitchFamily="34" charset="0"/>
              </a:rPr>
              <a:t> </a:t>
            </a:r>
          </a:p>
          <a:p>
            <a:r>
              <a:rPr lang="nl-BE" sz="1600" dirty="0">
                <a:latin typeface="Candara" panose="020E0502030303020204" pitchFamily="34" charset="0"/>
              </a:rPr>
              <a:t>Wat kan je gebruiken om je robot te maken?</a:t>
            </a:r>
          </a:p>
          <a:p>
            <a:endParaRPr lang="nl-BE" sz="1600" dirty="0">
              <a:latin typeface="Candara" panose="020E0502030303020204" pitchFamily="34" charset="0"/>
            </a:endParaRPr>
          </a:p>
          <a:p>
            <a:r>
              <a:rPr lang="nl-BE" sz="1600" dirty="0">
                <a:latin typeface="Candara" panose="020E0502030303020204" pitchFamily="34" charset="0"/>
              </a:rPr>
              <a:t>Stap 3</a:t>
            </a:r>
          </a:p>
          <a:p>
            <a:r>
              <a:rPr lang="nl-BE" sz="1600" dirty="0">
                <a:latin typeface="Candara" panose="020E0502030303020204" pitchFamily="34" charset="0"/>
              </a:rPr>
              <a:t>Denk even na over de manier waarop je alles aan elkaar zal maken.</a:t>
            </a:r>
          </a:p>
          <a:p>
            <a:r>
              <a:rPr lang="nl-BE" sz="1600" dirty="0">
                <a:latin typeface="Candara" panose="020E0502030303020204" pitchFamily="34" charset="0"/>
              </a:rPr>
              <a:t>lijmstift – plakband – touw – … </a:t>
            </a:r>
          </a:p>
          <a:p>
            <a:endParaRPr lang="nl-BE" sz="1600" dirty="0">
              <a:latin typeface="Candara" panose="020E0502030303020204" pitchFamily="34" charset="0"/>
            </a:endParaRPr>
          </a:p>
          <a:p>
            <a:r>
              <a:rPr lang="nl-BE" sz="1600" dirty="0">
                <a:latin typeface="Candara" panose="020E0502030303020204" pitchFamily="34" charset="0"/>
              </a:rPr>
              <a:t>Stap 4</a:t>
            </a:r>
          </a:p>
          <a:p>
            <a:r>
              <a:rPr lang="nl-BE" sz="1600" dirty="0">
                <a:latin typeface="Candara" panose="020E0502030303020204" pitchFamily="34" charset="0"/>
              </a:rPr>
              <a:t>Tijd om te starten. Hier vind je nog enkele voorbeelden.</a:t>
            </a:r>
          </a:p>
        </p:txBody>
      </p:sp>
      <p:pic>
        <p:nvPicPr>
          <p:cNvPr id="5" name="Afbeelding 4">
            <a:extLst>
              <a:ext uri="{FF2B5EF4-FFF2-40B4-BE49-F238E27FC236}">
                <a16:creationId xmlns:a16="http://schemas.microsoft.com/office/drawing/2014/main" id="{06F51321-89F3-4D31-901A-FF45FB9CE9DD}"/>
              </a:ext>
            </a:extLst>
          </p:cNvPr>
          <p:cNvPicPr>
            <a:picLocks noChangeAspect="1"/>
          </p:cNvPicPr>
          <p:nvPr/>
        </p:nvPicPr>
        <p:blipFill rotWithShape="1">
          <a:blip r:embed="rId2"/>
          <a:srcRect t="5070" b="3908"/>
          <a:stretch/>
        </p:blipFill>
        <p:spPr>
          <a:xfrm>
            <a:off x="5694940" y="7697869"/>
            <a:ext cx="1080000" cy="983043"/>
          </a:xfrm>
          <a:prstGeom prst="rect">
            <a:avLst/>
          </a:prstGeom>
        </p:spPr>
      </p:pic>
      <p:pic>
        <p:nvPicPr>
          <p:cNvPr id="7" name="Picture 4" descr="Afbeeldingsresultaat voor robot knutselen met afvalmateriaal">
            <a:extLst>
              <a:ext uri="{FF2B5EF4-FFF2-40B4-BE49-F238E27FC236}">
                <a16:creationId xmlns:a16="http://schemas.microsoft.com/office/drawing/2014/main" id="{0B4BED4D-77F0-4782-86DA-29E68BBFBE25}"/>
              </a:ext>
            </a:extLst>
          </p:cNvPr>
          <p:cNvPicPr>
            <a:picLocks noChangeAspect="1" noChangeArrowheads="1"/>
          </p:cNvPicPr>
          <p:nvPr/>
        </p:nvPicPr>
        <p:blipFill>
          <a:blip r:embed="rId3">
            <a:clrChange>
              <a:clrFrom>
                <a:srgbClr val="F2F4EF"/>
              </a:clrFrom>
              <a:clrTo>
                <a:srgbClr val="F2F4EF">
                  <a:alpha val="0"/>
                </a:srgbClr>
              </a:clrTo>
            </a:clrChange>
            <a:extLst>
              <a:ext uri="{28A0092B-C50C-407E-A947-70E740481C1C}">
                <a14:useLocalDpi xmlns:a14="http://schemas.microsoft.com/office/drawing/2010/main" val="0"/>
              </a:ext>
            </a:extLst>
          </a:blip>
          <a:srcRect/>
          <a:stretch>
            <a:fillRect/>
          </a:stretch>
        </p:blipFill>
        <p:spPr bwMode="auto">
          <a:xfrm>
            <a:off x="4733797" y="6488353"/>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Afbeeldingsresultaat voor robot knutselen met afvalmateriaal">
            <a:extLst>
              <a:ext uri="{FF2B5EF4-FFF2-40B4-BE49-F238E27FC236}">
                <a16:creationId xmlns:a16="http://schemas.microsoft.com/office/drawing/2014/main" id="{10D9D1B6-7AF4-41BA-9514-D8E5C4E2A2D5}"/>
              </a:ext>
            </a:extLst>
          </p:cNvPr>
          <p:cNvPicPr>
            <a:picLocks noChangeAspect="1" noChangeArrowheads="1"/>
          </p:cNvPicPr>
          <p:nvPr/>
        </p:nvPicPr>
        <p:blipFill rotWithShape="1">
          <a:blip r:embed="rId4">
            <a:clrChange>
              <a:clrFrom>
                <a:srgbClr val="E8EAE9"/>
              </a:clrFrom>
              <a:clrTo>
                <a:srgbClr val="E8EAE9">
                  <a:alpha val="0"/>
                </a:srgbClr>
              </a:clrTo>
            </a:clrChange>
            <a:extLst>
              <a:ext uri="{28A0092B-C50C-407E-A947-70E740481C1C}">
                <a14:useLocalDpi xmlns:a14="http://schemas.microsoft.com/office/drawing/2010/main" val="0"/>
              </a:ext>
            </a:extLst>
          </a:blip>
          <a:srcRect t="10140" r="-6085"/>
          <a:stretch/>
        </p:blipFill>
        <p:spPr bwMode="auto">
          <a:xfrm>
            <a:off x="4977652" y="7740249"/>
            <a:ext cx="763815" cy="9705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fbeeldingsresultaat voor robot knutselen met afvalmateriaal">
            <a:extLst>
              <a:ext uri="{FF2B5EF4-FFF2-40B4-BE49-F238E27FC236}">
                <a16:creationId xmlns:a16="http://schemas.microsoft.com/office/drawing/2014/main" id="{B73B23AB-8DFE-4869-B42A-52764E3F9C6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00140" y="6488353"/>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Afbeeldingsresultaat voor robot knutselen met afvalmateriaal">
            <a:extLst>
              <a:ext uri="{FF2B5EF4-FFF2-40B4-BE49-F238E27FC236}">
                <a16:creationId xmlns:a16="http://schemas.microsoft.com/office/drawing/2014/main" id="{DEEDC5D2-04AE-487F-BD1B-CB22540C8D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305" y="8725955"/>
            <a:ext cx="948495"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Afbeeldingsresultaat voor robot knutselen met afvalmateriaal">
            <a:extLst>
              <a:ext uri="{FF2B5EF4-FFF2-40B4-BE49-F238E27FC236}">
                <a16:creationId xmlns:a16="http://schemas.microsoft.com/office/drawing/2014/main" id="{6415E7F3-BE07-44EF-8F9C-56E72FD422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3798" y="8712508"/>
            <a:ext cx="192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Afbeeldingsresultaat voor robot knutselen met afvalmateriaal">
            <a:extLst>
              <a:ext uri="{FF2B5EF4-FFF2-40B4-BE49-F238E27FC236}">
                <a16:creationId xmlns:a16="http://schemas.microsoft.com/office/drawing/2014/main" id="{3C3173CE-F854-4010-8F15-F638970522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307" y="8725955"/>
            <a:ext cx="192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2BCBA009-7C97-4718-91D0-553456E91E94}"/>
              </a:ext>
            </a:extLst>
          </p:cNvPr>
          <p:cNvPicPr>
            <a:picLocks noChangeAspect="1"/>
          </p:cNvPicPr>
          <p:nvPr/>
        </p:nvPicPr>
        <p:blipFill>
          <a:blip r:embed="rId9"/>
          <a:stretch>
            <a:fillRect/>
          </a:stretch>
        </p:blipFill>
        <p:spPr>
          <a:xfrm>
            <a:off x="5370140" y="70716"/>
            <a:ext cx="1299600" cy="1005514"/>
          </a:xfrm>
          <a:prstGeom prst="rect">
            <a:avLst/>
          </a:prstGeom>
        </p:spPr>
      </p:pic>
      <p:sp>
        <p:nvSpPr>
          <p:cNvPr id="3" name="Tijdelijke aanduiding voor dianummer 2">
            <a:extLst>
              <a:ext uri="{FF2B5EF4-FFF2-40B4-BE49-F238E27FC236}">
                <a16:creationId xmlns:a16="http://schemas.microsoft.com/office/drawing/2014/main" id="{B06AAE45-2C8D-41DA-967C-4AF34DAFAD5A}"/>
              </a:ext>
            </a:extLst>
          </p:cNvPr>
          <p:cNvSpPr>
            <a:spLocks noGrp="1"/>
          </p:cNvSpPr>
          <p:nvPr>
            <p:ph type="sldNum" sz="quarter" idx="12"/>
          </p:nvPr>
        </p:nvSpPr>
        <p:spPr>
          <a:xfrm>
            <a:off x="5381343" y="9369655"/>
            <a:ext cx="1543050" cy="527403"/>
          </a:xfrm>
        </p:spPr>
        <p:txBody>
          <a:bodyPr/>
          <a:lstStyle/>
          <a:p>
            <a:fld id="{6CFAD42C-ADBC-4BDF-9EED-E53206EEABF7}" type="slidenum">
              <a:rPr lang="nl-BE" smtClean="0"/>
              <a:t>9</a:t>
            </a:fld>
            <a:endParaRPr lang="nl-BE" dirty="0"/>
          </a:p>
        </p:txBody>
      </p:sp>
      <p:pic>
        <p:nvPicPr>
          <p:cNvPr id="1026" name="Picture 2" descr="Museo de Arte Reina Sofia | Oskar Schlemmer. Das Triadische … | Flickr">
            <a:extLst>
              <a:ext uri="{FF2B5EF4-FFF2-40B4-BE49-F238E27FC236}">
                <a16:creationId xmlns:a16="http://schemas.microsoft.com/office/drawing/2014/main" id="{60570ED5-F115-44E1-92A5-8F0C123265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0024" y="3446612"/>
            <a:ext cx="1880212" cy="14101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aagonvriendelijke jurken van Das Triadische Ballet | Mister Motley">
            <a:extLst>
              <a:ext uri="{FF2B5EF4-FFF2-40B4-BE49-F238E27FC236}">
                <a16:creationId xmlns:a16="http://schemas.microsoft.com/office/drawing/2014/main" id="{75A14DD3-DBC9-4A9C-9DB8-594539ABE4F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235" r="2648" b="602"/>
          <a:stretch/>
        </p:blipFill>
        <p:spPr bwMode="auto">
          <a:xfrm>
            <a:off x="2890714" y="3446612"/>
            <a:ext cx="1843083" cy="1408614"/>
          </a:xfrm>
          <a:prstGeom prst="rect">
            <a:avLst/>
          </a:prstGeom>
          <a:noFill/>
          <a:extLst>
            <a:ext uri="{909E8E84-426E-40DD-AFC4-6F175D3DCCD1}">
              <a14:hiddenFill xmlns:a14="http://schemas.microsoft.com/office/drawing/2010/main">
                <a:solidFill>
                  <a:srgbClr val="FFFFFF"/>
                </a:solidFill>
              </a14:hiddenFill>
            </a:ext>
          </a:extLst>
        </p:spPr>
      </p:pic>
      <p:sp>
        <p:nvSpPr>
          <p:cNvPr id="15" name="Rechthoek 14">
            <a:extLst>
              <a:ext uri="{FF2B5EF4-FFF2-40B4-BE49-F238E27FC236}">
                <a16:creationId xmlns:a16="http://schemas.microsoft.com/office/drawing/2014/main" id="{C5EF9165-0339-4F85-90D9-6320659C155F}"/>
              </a:ext>
            </a:extLst>
          </p:cNvPr>
          <p:cNvSpPr/>
          <p:nvPr/>
        </p:nvSpPr>
        <p:spPr>
          <a:xfrm>
            <a:off x="5318140" y="3308511"/>
            <a:ext cx="2133599" cy="276999"/>
          </a:xfrm>
          <a:prstGeom prst="rect">
            <a:avLst/>
          </a:prstGeom>
        </p:spPr>
        <p:txBody>
          <a:bodyPr wrap="square">
            <a:spAutoFit/>
          </a:bodyPr>
          <a:lstStyle/>
          <a:p>
            <a:pPr>
              <a:spcBef>
                <a:spcPts val="600"/>
              </a:spcBef>
              <a:spcAft>
                <a:spcPts val="600"/>
              </a:spcAft>
            </a:pPr>
            <a:r>
              <a:rPr lang="nl-NL" sz="1200" dirty="0">
                <a:latin typeface="Candara" panose="020E0502030303020204" pitchFamily="34" charset="0"/>
                <a:ea typeface="Times New Roman" panose="02020603050405020304" pitchFamily="18" charset="0"/>
              </a:rPr>
              <a:t>Oskar </a:t>
            </a:r>
            <a:r>
              <a:rPr lang="nl-NL" sz="1200" dirty="0" err="1">
                <a:latin typeface="Candara" panose="020E0502030303020204" pitchFamily="34" charset="0"/>
                <a:ea typeface="Times New Roman" panose="02020603050405020304" pitchFamily="18" charset="0"/>
              </a:rPr>
              <a:t>Schlemmer</a:t>
            </a:r>
            <a:endParaRPr lang="nl-BE" sz="1100" dirty="0">
              <a:effectLst/>
              <a:latin typeface="Times New Roman" panose="02020603050405020304" pitchFamily="18" charset="0"/>
              <a:ea typeface="Times New Roman" panose="02020603050405020304" pitchFamily="18" charset="0"/>
            </a:endParaRPr>
          </a:p>
        </p:txBody>
      </p:sp>
      <p:pic>
        <p:nvPicPr>
          <p:cNvPr id="13" name="Afbeelding 12" descr="Afbeelding met zwart, wit&#10;&#10;Automatisch gegenereerde beschrijving">
            <a:extLst>
              <a:ext uri="{FF2B5EF4-FFF2-40B4-BE49-F238E27FC236}">
                <a16:creationId xmlns:a16="http://schemas.microsoft.com/office/drawing/2014/main" id="{DDBA7140-1FAC-4934-91D8-2B3FD27A9E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13798" y="3550935"/>
            <a:ext cx="1440000" cy="1440000"/>
          </a:xfrm>
          <a:prstGeom prst="rect">
            <a:avLst/>
          </a:prstGeom>
        </p:spPr>
      </p:pic>
    </p:spTree>
    <p:extLst>
      <p:ext uri="{BB962C8B-B14F-4D97-AF65-F5344CB8AC3E}">
        <p14:creationId xmlns:p14="http://schemas.microsoft.com/office/powerpoint/2010/main" val="1789119132"/>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77D7B3F4A2D04488A98BA5E7E6AB39" ma:contentTypeVersion="9" ma:contentTypeDescription="Een nieuw document maken." ma:contentTypeScope="" ma:versionID="9522f37b49f4cffefc5bbddcdf7a34f9">
  <xsd:schema xmlns:xsd="http://www.w3.org/2001/XMLSchema" xmlns:xs="http://www.w3.org/2001/XMLSchema" xmlns:p="http://schemas.microsoft.com/office/2006/metadata/properties" xmlns:ns2="14210480-987e-480f-9ed3-ec05579fc9d4" targetNamespace="http://schemas.microsoft.com/office/2006/metadata/properties" ma:root="true" ma:fieldsID="ac0fd38fcbed1fa49f51433b2a7f0e1f" ns2:_="">
    <xsd:import namespace="14210480-987e-480f-9ed3-ec05579fc9d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210480-987e-480f-9ed3-ec05579fc9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41D7F0-C620-4ED0-830D-29958DC3366D}">
  <ds:schemaRefs>
    <ds:schemaRef ds:uri="14210480-987e-480f-9ed3-ec05579fc9d4"/>
    <ds:schemaRef ds:uri="http://schemas.openxmlformats.org/package/2006/metadata/core-properties"/>
    <ds:schemaRef ds:uri="http://schemas.microsoft.com/office/2006/documentManagement/types"/>
    <ds:schemaRef ds:uri="http://www.w3.org/XML/1998/namespace"/>
    <ds:schemaRef ds:uri="http://purl.org/dc/terms/"/>
    <ds:schemaRef ds:uri="http://purl.org/dc/dcmitype/"/>
    <ds:schemaRef ds:uri="http://schemas.microsoft.com/office/infopath/2007/PartnerControl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28E1B6C9-1AB0-4B74-90F3-28008EF0D5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210480-987e-480f-9ed3-ec05579fc9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0E79AE-C0BA-404E-88A5-C88163BDA4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1935</TotalTime>
  <Words>1428</Words>
  <Application>Microsoft Office PowerPoint</Application>
  <PresentationFormat>A4 (210 x 297 mm)</PresentationFormat>
  <Paragraphs>609</Paragraphs>
  <Slides>30</Slides>
  <Notes>0</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30</vt:i4>
      </vt:variant>
    </vt:vector>
  </HeadingPairs>
  <TitlesOfParts>
    <vt:vector size="40" baseType="lpstr">
      <vt:lpstr>Arial</vt:lpstr>
      <vt:lpstr>Bodoni MT Black</vt:lpstr>
      <vt:lpstr>Calibri</vt:lpstr>
      <vt:lpstr>Calibri Light</vt:lpstr>
      <vt:lpstr>Candara</vt:lpstr>
      <vt:lpstr>Comic Sans MS</vt:lpstr>
      <vt:lpstr>Copperplate Gothic Bold</vt:lpstr>
      <vt:lpstr>Times New Roman</vt:lpstr>
      <vt:lpstr>Wingdings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Elien Broeckx</dc:creator>
  <cp:lastModifiedBy>Valerie Dijckmans</cp:lastModifiedBy>
  <cp:revision>93</cp:revision>
  <cp:lastPrinted>2020-04-28T14:55:27Z</cp:lastPrinted>
  <dcterms:created xsi:type="dcterms:W3CDTF">2020-04-24T09:30:53Z</dcterms:created>
  <dcterms:modified xsi:type="dcterms:W3CDTF">2020-05-20T14:40:58Z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0x010100F677D7B3F4A2D04488A98BA5E7E6AB39</vt:lpwstr>
  </property>
</Properties>
</file>