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7C0F2F-EAFC-4746-A8E2-B41AD9F132FC}" v="35" dt="2020-05-16T06:25:30.6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4673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6710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3662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9637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7630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976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1954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453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808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170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9410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6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1" r:id="rId6"/>
    <p:sldLayoutId id="2147483707" r:id="rId7"/>
    <p:sldLayoutId id="2147483708" r:id="rId8"/>
    <p:sldLayoutId id="2147483709" r:id="rId9"/>
    <p:sldLayoutId id="2147483710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82D700E-0DAD-42B4-8E90-49BE78E517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32" r="15916" b="-1"/>
          <a:stretch/>
        </p:blipFill>
        <p:spPr>
          <a:xfrm>
            <a:off x="5101771" y="10"/>
            <a:ext cx="7094361" cy="6857989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A34066D6-1B59-4642-A86D-39464CEE97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527208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18E928D9-3091-4385-B979-265D55AD0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3011">
            <a:off x="1718653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A6A3EC9-8804-4C58-82A5-FC6FCCCBD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623" y="1526517"/>
            <a:ext cx="4092525" cy="2395266"/>
          </a:xfrm>
        </p:spPr>
        <p:txBody>
          <a:bodyPr>
            <a:noAutofit/>
          </a:bodyPr>
          <a:lstStyle/>
          <a:p>
            <a:r>
              <a:rPr lang="nl-BE" sz="8000" dirty="0">
                <a:solidFill>
                  <a:srgbClr val="FFFFFF"/>
                </a:solidFill>
              </a:rPr>
              <a:t>Lijdend voorwerp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D602432-D774-4CF5-94E8-7D52D0105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1186" y="4626633"/>
            <a:ext cx="491961" cy="49196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BF9EBB4-5078-47B2-AAA0-DF4A88D81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27932" y="5011563"/>
            <a:ext cx="731558" cy="731558"/>
          </a:xfrm>
          <a:prstGeom prst="rect">
            <a:avLst/>
          </a:prstGeom>
          <a:noFill/>
          <a:ln w="127000">
            <a:solidFill>
              <a:schemeClr val="accent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178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46"/>
    </mc:Choice>
    <mc:Fallback xmlns="">
      <p:transition spd="slow" advTm="634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5F9D6702-CA9C-4F2C-B55B-53DFDF878049}"/>
              </a:ext>
            </a:extLst>
          </p:cNvPr>
          <p:cNvSpPr/>
          <p:nvPr/>
        </p:nvSpPr>
        <p:spPr>
          <a:xfrm>
            <a:off x="836716" y="31443"/>
            <a:ext cx="6875756" cy="39061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>
                <a:ln w="0"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Soms vormen het onderwerp en het werkwoordelijk gezegde …</a:t>
            </a:r>
          </a:p>
        </p:txBody>
      </p:sp>
      <p:sp>
        <p:nvSpPr>
          <p:cNvPr id="6" name="Pijl: rechts 5">
            <a:extLst>
              <a:ext uri="{FF2B5EF4-FFF2-40B4-BE49-F238E27FC236}">
                <a16:creationId xmlns:a16="http://schemas.microsoft.com/office/drawing/2014/main" id="{2A64AE15-C869-4525-9671-B5D80818FBA7}"/>
              </a:ext>
            </a:extLst>
          </p:cNvPr>
          <p:cNvSpPr/>
          <p:nvPr/>
        </p:nvSpPr>
        <p:spPr>
          <a:xfrm>
            <a:off x="918837" y="602758"/>
            <a:ext cx="648070" cy="16867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83441682-43CF-4134-A387-B8460BA8B6A2}"/>
              </a:ext>
            </a:extLst>
          </p:cNvPr>
          <p:cNvSpPr/>
          <p:nvPr/>
        </p:nvSpPr>
        <p:spPr>
          <a:xfrm>
            <a:off x="1817701" y="527227"/>
            <a:ext cx="2805343" cy="31600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>
                <a:solidFill>
                  <a:schemeClr val="accent1">
                    <a:lumMod val="50000"/>
                  </a:schemeClr>
                </a:solidFill>
              </a:rPr>
              <a:t>een goede volledige zin.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070E282-9B8C-4091-B216-2EAEAB5D8D25}"/>
              </a:ext>
            </a:extLst>
          </p:cNvPr>
          <p:cNvSpPr/>
          <p:nvPr/>
        </p:nvSpPr>
        <p:spPr>
          <a:xfrm>
            <a:off x="2148395" y="920124"/>
            <a:ext cx="2610035" cy="276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nl-BE" sz="1400" dirty="0"/>
              <a:t>Bv. 	Yoran slaapt.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A8AA10A7-8F77-4AC5-8F7A-C87AD73CA188}"/>
              </a:ext>
            </a:extLst>
          </p:cNvPr>
          <p:cNvSpPr/>
          <p:nvPr/>
        </p:nvSpPr>
        <p:spPr>
          <a:xfrm>
            <a:off x="3220372" y="1136305"/>
            <a:ext cx="1759993" cy="32488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nl-BE" sz="1400" dirty="0"/>
              <a:t>Eline gaat fietsen.</a:t>
            </a:r>
          </a:p>
        </p:txBody>
      </p:sp>
      <p:sp>
        <p:nvSpPr>
          <p:cNvPr id="14" name="Pijl: omlaag 13">
            <a:extLst>
              <a:ext uri="{FF2B5EF4-FFF2-40B4-BE49-F238E27FC236}">
                <a16:creationId xmlns:a16="http://schemas.microsoft.com/office/drawing/2014/main" id="{D7A97684-375D-4666-89FB-C38E8E732D41}"/>
              </a:ext>
            </a:extLst>
          </p:cNvPr>
          <p:cNvSpPr/>
          <p:nvPr/>
        </p:nvSpPr>
        <p:spPr>
          <a:xfrm>
            <a:off x="1828792" y="2091101"/>
            <a:ext cx="204194" cy="64851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8DBB4124-D5F1-4A6F-9DA4-2B07EF6131AC}"/>
              </a:ext>
            </a:extLst>
          </p:cNvPr>
          <p:cNvSpPr/>
          <p:nvPr/>
        </p:nvSpPr>
        <p:spPr>
          <a:xfrm>
            <a:off x="1817701" y="2841344"/>
            <a:ext cx="7674749" cy="39061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Dan heeft de zin nog een extra zinsdeel nodig = </a:t>
            </a:r>
            <a:r>
              <a:rPr lang="nl-BE" b="1" dirty="0"/>
              <a:t>LIJDEND VOORWERP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09C53721-6AD7-4CA9-8D24-A097AB025763}"/>
              </a:ext>
            </a:extLst>
          </p:cNvPr>
          <p:cNvSpPr/>
          <p:nvPr/>
        </p:nvSpPr>
        <p:spPr>
          <a:xfrm>
            <a:off x="2389389" y="3324960"/>
            <a:ext cx="2233654" cy="39061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nl-BE" sz="1400" dirty="0"/>
              <a:t>Bv.   De vrijwilliger helpt </a:t>
            </a: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1BB774E2-AFF5-4684-A134-0B4C19069F42}"/>
              </a:ext>
            </a:extLst>
          </p:cNvPr>
          <p:cNvSpPr/>
          <p:nvPr/>
        </p:nvSpPr>
        <p:spPr>
          <a:xfrm>
            <a:off x="5337697" y="3407650"/>
            <a:ext cx="2485745" cy="8671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nl-BE" sz="1400" dirty="0"/>
              <a:t>mijn buurvrouw.</a:t>
            </a:r>
          </a:p>
          <a:p>
            <a:r>
              <a:rPr lang="nl-BE" sz="1400" dirty="0"/>
              <a:t>de bejaarden.</a:t>
            </a:r>
          </a:p>
          <a:p>
            <a:r>
              <a:rPr lang="nl-BE" sz="1400" dirty="0"/>
              <a:t>Afrika.</a:t>
            </a:r>
          </a:p>
          <a:p>
            <a:r>
              <a:rPr lang="nl-BE" sz="1400" dirty="0"/>
              <a:t>…</a:t>
            </a: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D2087847-F5EF-4309-BA79-040DCACD98AC}"/>
              </a:ext>
            </a:extLst>
          </p:cNvPr>
          <p:cNvSpPr/>
          <p:nvPr/>
        </p:nvSpPr>
        <p:spPr>
          <a:xfrm>
            <a:off x="2384385" y="4783655"/>
            <a:ext cx="3011748" cy="39061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nl-BE" sz="1400" dirty="0"/>
              <a:t>Bv.   Columbus ontdekte Amerika.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912C0062-CFDE-4425-B800-0597C20A6AB3}"/>
              </a:ext>
            </a:extLst>
          </p:cNvPr>
          <p:cNvSpPr/>
          <p:nvPr/>
        </p:nvSpPr>
        <p:spPr>
          <a:xfrm>
            <a:off x="3089430" y="5108876"/>
            <a:ext cx="2826794" cy="3235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nl-BE" sz="1400" i="1" dirty="0"/>
              <a:t>--&gt; Wie/wat ontdekte Columbus?</a:t>
            </a:r>
          </a:p>
        </p:txBody>
      </p:sp>
      <p:sp>
        <p:nvSpPr>
          <p:cNvPr id="21" name="Pijl: rechts 20">
            <a:extLst>
              <a:ext uri="{FF2B5EF4-FFF2-40B4-BE49-F238E27FC236}">
                <a16:creationId xmlns:a16="http://schemas.microsoft.com/office/drawing/2014/main" id="{77B7B581-FC54-4CA9-BE6D-B5AB475D2164}"/>
              </a:ext>
            </a:extLst>
          </p:cNvPr>
          <p:cNvSpPr/>
          <p:nvPr/>
        </p:nvSpPr>
        <p:spPr>
          <a:xfrm>
            <a:off x="918837" y="1707083"/>
            <a:ext cx="648070" cy="16867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7EBA178C-F51F-4582-9AE9-B7475B3F1ACE}"/>
              </a:ext>
            </a:extLst>
          </p:cNvPr>
          <p:cNvSpPr/>
          <p:nvPr/>
        </p:nvSpPr>
        <p:spPr>
          <a:xfrm>
            <a:off x="1817701" y="1596113"/>
            <a:ext cx="6214371" cy="39061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b="1" dirty="0">
                <a:solidFill>
                  <a:schemeClr val="accent1">
                    <a:lumMod val="50000"/>
                  </a:schemeClr>
                </a:solidFill>
              </a:rPr>
              <a:t>geen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</a:rPr>
              <a:t> goede volledige zin, omdat er informatie ontbreekt.</a:t>
            </a:r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8A8C92A2-7B02-4D8A-BF03-2D5A6F7A518F}"/>
              </a:ext>
            </a:extLst>
          </p:cNvPr>
          <p:cNvSpPr/>
          <p:nvPr/>
        </p:nvSpPr>
        <p:spPr>
          <a:xfrm>
            <a:off x="2384385" y="2032519"/>
            <a:ext cx="2595980" cy="39061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nl-BE" sz="1400" dirty="0"/>
              <a:t>Bv. 	De politie lost op.</a:t>
            </a: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DBB59059-4781-48F9-B9C8-646F3C1BC154}"/>
              </a:ext>
            </a:extLst>
          </p:cNvPr>
          <p:cNvSpPr/>
          <p:nvPr/>
        </p:nvSpPr>
        <p:spPr>
          <a:xfrm>
            <a:off x="3273630" y="2275038"/>
            <a:ext cx="2951088" cy="39061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nl-BE" sz="1400" dirty="0"/>
              <a:t>Mijn verstrooide oma laat achter.</a:t>
            </a: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73312CCF-8D7C-4787-AF4F-3FFC55FF23BA}"/>
              </a:ext>
            </a:extLst>
          </p:cNvPr>
          <p:cNvSpPr/>
          <p:nvPr/>
        </p:nvSpPr>
        <p:spPr>
          <a:xfrm>
            <a:off x="5834476" y="5136886"/>
            <a:ext cx="1624614" cy="2675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nl-BE" sz="1400" dirty="0"/>
              <a:t>--&gt; Amerika = </a:t>
            </a:r>
            <a:r>
              <a:rPr lang="nl-BE" sz="1400" b="1" dirty="0"/>
              <a:t>LV</a:t>
            </a:r>
            <a:r>
              <a:rPr lang="nl-BE" sz="1400" dirty="0"/>
              <a:t> </a:t>
            </a:r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A8271ED0-0DB1-4F46-A3F7-10B784315EE3}"/>
              </a:ext>
            </a:extLst>
          </p:cNvPr>
          <p:cNvSpPr/>
          <p:nvPr/>
        </p:nvSpPr>
        <p:spPr>
          <a:xfrm>
            <a:off x="2686971" y="5493238"/>
            <a:ext cx="2826794" cy="3235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nl-BE" sz="1400" dirty="0"/>
              <a:t>De agent arresteerde de dief. </a:t>
            </a:r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AFFF09F7-4FD9-4734-8B0F-1B33D8F06C07}"/>
              </a:ext>
            </a:extLst>
          </p:cNvPr>
          <p:cNvSpPr/>
          <p:nvPr/>
        </p:nvSpPr>
        <p:spPr>
          <a:xfrm>
            <a:off x="5834476" y="5804772"/>
            <a:ext cx="1624614" cy="3472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nl-BE" sz="1400" dirty="0"/>
              <a:t>--&gt; de dief = </a:t>
            </a:r>
            <a:r>
              <a:rPr lang="nl-BE" sz="1400" b="1" dirty="0"/>
              <a:t>LV</a:t>
            </a:r>
            <a:r>
              <a:rPr lang="nl-BE" sz="1400" dirty="0"/>
              <a:t> </a:t>
            </a:r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09105E1D-42ED-4271-B76A-D1C8F281F48C}"/>
              </a:ext>
            </a:extLst>
          </p:cNvPr>
          <p:cNvSpPr/>
          <p:nvPr/>
        </p:nvSpPr>
        <p:spPr>
          <a:xfrm>
            <a:off x="3089430" y="5783097"/>
            <a:ext cx="2927044" cy="39061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nl-BE" sz="1400" i="1" dirty="0"/>
              <a:t>--&gt; Wie/wat arresteerde de agent?</a:t>
            </a:r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E6E49282-593F-4D42-AFE1-9879FD800B6B}"/>
              </a:ext>
            </a:extLst>
          </p:cNvPr>
          <p:cNvSpPr/>
          <p:nvPr/>
        </p:nvSpPr>
        <p:spPr>
          <a:xfrm>
            <a:off x="836716" y="4268800"/>
            <a:ext cx="7883743" cy="39061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>
                <a:ln w="0"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Je vindt het lijdend voorwerp (LV) door de vraag: </a:t>
            </a:r>
            <a:r>
              <a:rPr lang="nl-BE" b="1" dirty="0">
                <a:ln w="0"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Wie/Wat + WWG + O</a:t>
            </a:r>
            <a:r>
              <a:rPr lang="nl-BE" dirty="0">
                <a:ln w="0"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?</a:t>
            </a:r>
          </a:p>
        </p:txBody>
      </p:sp>
      <p:sp>
        <p:nvSpPr>
          <p:cNvPr id="30" name="Rechthoek 29">
            <a:extLst>
              <a:ext uri="{FF2B5EF4-FFF2-40B4-BE49-F238E27FC236}">
                <a16:creationId xmlns:a16="http://schemas.microsoft.com/office/drawing/2014/main" id="{ED92C390-5CC8-471C-93B9-C76D00A1CD58}"/>
              </a:ext>
            </a:extLst>
          </p:cNvPr>
          <p:cNvSpPr/>
          <p:nvPr/>
        </p:nvSpPr>
        <p:spPr>
          <a:xfrm>
            <a:off x="1817700" y="6171849"/>
            <a:ext cx="8009881" cy="39061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/>
              <a:t>OPGELET! Je vindt een lijdend voorwerp alleen bij een WWG, NOOIT bij een NWG!</a:t>
            </a:r>
            <a:endParaRPr lang="nl-BE" sz="1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057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84"/>
    </mc:Choice>
    <mc:Fallback xmlns="">
      <p:transition spd="slow" advTm="13384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2.9"/>
</p:tagLst>
</file>

<file path=ppt/theme/theme1.xml><?xml version="1.0" encoding="utf-8"?>
<a:theme xmlns:a="http://schemas.openxmlformats.org/drawingml/2006/main" name="ShapesVTI">
  <a:themeElements>
    <a:clrScheme name="AnalogousFromLightSeedLeftStep">
      <a:dk1>
        <a:srgbClr val="000000"/>
      </a:dk1>
      <a:lt1>
        <a:srgbClr val="FFFFFF"/>
      </a:lt1>
      <a:dk2>
        <a:srgbClr val="243E41"/>
      </a:dk2>
      <a:lt2>
        <a:srgbClr val="EEE9E9"/>
      </a:lt2>
      <a:accent1>
        <a:srgbClr val="80A9A7"/>
      </a:accent1>
      <a:accent2>
        <a:srgbClr val="75AB91"/>
      </a:accent2>
      <a:accent3>
        <a:srgbClr val="81AC86"/>
      </a:accent3>
      <a:accent4>
        <a:srgbClr val="86AC76"/>
      </a:accent4>
      <a:accent5>
        <a:srgbClr val="9AA57D"/>
      </a:accent5>
      <a:accent6>
        <a:srgbClr val="A9A274"/>
      </a:accent6>
      <a:hlink>
        <a:srgbClr val="B47477"/>
      </a:hlink>
      <a:folHlink>
        <a:srgbClr val="848484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77D7B3F4A2D04488A98BA5E7E6AB39" ma:contentTypeVersion="9" ma:contentTypeDescription="Een nieuw document maken." ma:contentTypeScope="" ma:versionID="9522f37b49f4cffefc5bbddcdf7a34f9">
  <xsd:schema xmlns:xsd="http://www.w3.org/2001/XMLSchema" xmlns:xs="http://www.w3.org/2001/XMLSchema" xmlns:p="http://schemas.microsoft.com/office/2006/metadata/properties" xmlns:ns2="14210480-987e-480f-9ed3-ec05579fc9d4" targetNamespace="http://schemas.microsoft.com/office/2006/metadata/properties" ma:root="true" ma:fieldsID="ac0fd38fcbed1fa49f51433b2a7f0e1f" ns2:_="">
    <xsd:import namespace="14210480-987e-480f-9ed3-ec05579fc9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210480-987e-480f-9ed3-ec05579fc9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83C74B-5453-417F-8863-97068F6E29A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B54EBB0-5B9F-4DFC-834E-D641B34339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210480-987e-480f-9ed3-ec05579fc9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DBDBFE2-0BC0-4623-A08D-D929011B5F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Breedbeeld</PresentationFormat>
  <Paragraphs>22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Avenir Next LT Pro</vt:lpstr>
      <vt:lpstr>Calibri</vt:lpstr>
      <vt:lpstr>Tw Cen MT</vt:lpstr>
      <vt:lpstr>ShapesVTI</vt:lpstr>
      <vt:lpstr>Lijdend voorwerp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Lijdend voorwerp</dc:title>
  <dc:creator>Nathalie Huybrighs</dc:creator>
  <cp:lastModifiedBy>Obry Naets</cp:lastModifiedBy>
  <cp:revision>3</cp:revision>
  <dcterms:created xsi:type="dcterms:W3CDTF">2020-05-16T05:25:36Z</dcterms:created>
  <dcterms:modified xsi:type="dcterms:W3CDTF">2020-05-25T08:50:36Z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0x010100F677D7B3F4A2D04488A98BA5E7E6AB39</vt:lpwstr>
  </property>
</Properties>
</file>