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1" r:id="rId4"/>
    <p:sldMasterId id="2147483918" r:id="rId5"/>
    <p:sldMasterId id="2147483745" r:id="rId6"/>
  </p:sldMasterIdLst>
  <p:sldIdLst>
    <p:sldId id="256" r:id="rId7"/>
    <p:sldId id="257" r:id="rId8"/>
    <p:sldId id="258" r:id="rId9"/>
    <p:sldId id="259" r:id="rId10"/>
    <p:sldId id="260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2192000" cy="6858000"/>
  <p:notesSz cx="6889750" cy="10021888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4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87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56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85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42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18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65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68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72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4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37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5056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71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20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37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107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006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38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109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404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868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71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780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654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605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687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719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189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25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217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829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09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364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95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69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3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3990" r:id="rId5"/>
    <p:sldLayoutId id="2147483991" r:id="rId6"/>
    <p:sldLayoutId id="2147483996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25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1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9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38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nl/beer-zwart-wit-panda-wandelen-35723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versity.org/wiki/Motivation_and_emotion/Book/2016/Sexual_motivation_and_hormone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nnekeschrijft.wordpress.com/2014/06/28/ontzichtbaar-ziek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creativecommons.org/licenses/by/3.0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1F417095-6B15-47CB-B3A5-BE6E541225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9434" b="16693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8BEB3B-059D-458E-A62F-CC029384D1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GB" sz="6800" dirty="0" err="1"/>
              <a:t>Regenboogouderen</a:t>
            </a:r>
            <a:r>
              <a:rPr lang="en-GB" sz="6800" dirty="0"/>
              <a:t> in de </a:t>
            </a:r>
            <a:r>
              <a:rPr lang="en-GB" sz="6800"/>
              <a:t>ouderenzorg</a:t>
            </a:r>
            <a:br>
              <a:rPr lang="en-GB" sz="6800"/>
            </a:br>
            <a:r>
              <a:rPr lang="en-GB" sz="6800" dirty="0" err="1"/>
              <a:t>Stellingenspel</a:t>
            </a:r>
            <a:endParaRPr lang="x-none" sz="6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75AB34-5901-4493-A76A-613AFEA04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pPr algn="ctr"/>
            <a:r>
              <a:rPr lang="en-GB" sz="3200" dirty="0" err="1"/>
              <a:t>Niet</a:t>
            </a:r>
            <a:r>
              <a:rPr lang="en-GB" sz="3200" dirty="0"/>
              <a:t> zo </a:t>
            </a:r>
            <a:r>
              <a:rPr lang="en-GB" sz="3200" dirty="0" err="1"/>
              <a:t>jong</a:t>
            </a:r>
            <a:r>
              <a:rPr lang="en-GB" sz="3200" dirty="0"/>
              <a:t>, </a:t>
            </a:r>
            <a:r>
              <a:rPr lang="en-GB" sz="3200" dirty="0" err="1"/>
              <a:t>niet</a:t>
            </a:r>
            <a:r>
              <a:rPr lang="en-GB" sz="3200" dirty="0"/>
              <a:t> zo hetero, </a:t>
            </a:r>
            <a:r>
              <a:rPr lang="en-GB" sz="3200" dirty="0" err="1"/>
              <a:t>wel</a:t>
            </a:r>
            <a:r>
              <a:rPr lang="en-GB" sz="3200" dirty="0"/>
              <a:t> </a:t>
            </a:r>
            <a:r>
              <a:rPr lang="en-GB" sz="3200" dirty="0" err="1"/>
              <a:t>helemaal</a:t>
            </a:r>
            <a:r>
              <a:rPr lang="en-GB" sz="3200" dirty="0"/>
              <a:t> </a:t>
            </a:r>
            <a:r>
              <a:rPr lang="en-GB" sz="3200" dirty="0" err="1"/>
              <a:t>mezelf</a:t>
            </a:r>
            <a:endParaRPr lang="en-GB" sz="3200" dirty="0"/>
          </a:p>
          <a:p>
            <a:pPr algn="ctr"/>
            <a:r>
              <a:rPr lang="en-GB" sz="2400" dirty="0"/>
              <a:t>Bruyninckx Gitte, </a:t>
            </a:r>
            <a:r>
              <a:rPr lang="en-GB" sz="2400" dirty="0" err="1"/>
              <a:t>Peeters</a:t>
            </a:r>
            <a:r>
              <a:rPr lang="en-GB" sz="2400" dirty="0"/>
              <a:t> Kim, </a:t>
            </a:r>
            <a:r>
              <a:rPr lang="en-GB" sz="2400"/>
              <a:t>van Eyck An</a:t>
            </a:r>
            <a:endParaRPr lang="x-none" sz="2400" dirty="0"/>
          </a:p>
        </p:txBody>
      </p:sp>
      <p:sp>
        <p:nvSpPr>
          <p:cNvPr id="38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00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C867835-A917-4A2B-8424-3AFAF7436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ED8D03E-F375-4E67-B932-FF9B007B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344152" y="387180"/>
            <a:ext cx="3850317" cy="6538623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rgbClr val="08E2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17A87E-DB72-4238-A82C-21E281949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87" y="2248263"/>
            <a:ext cx="4685604" cy="259996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De </a:t>
            </a:r>
            <a:r>
              <a:rPr lang="en-US" dirty="0" err="1">
                <a:solidFill>
                  <a:srgbClr val="FFFFFF"/>
                </a:solidFill>
              </a:rPr>
              <a:t>overstap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naar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woonzorgcentrum</a:t>
            </a:r>
            <a:r>
              <a:rPr lang="en-US" dirty="0">
                <a:solidFill>
                  <a:srgbClr val="FFFFFF"/>
                </a:solidFill>
              </a:rPr>
              <a:t> is </a:t>
            </a:r>
            <a:r>
              <a:rPr lang="en-US" dirty="0" err="1">
                <a:solidFill>
                  <a:srgbClr val="FFFFFF"/>
                </a:solidFill>
              </a:rPr>
              <a:t>voor</a:t>
            </a:r>
            <a:r>
              <a:rPr lang="en-US" dirty="0">
                <a:solidFill>
                  <a:srgbClr val="FFFFFF"/>
                </a:solidFill>
              </a:rPr>
              <a:t> LGBTQ+-</a:t>
            </a:r>
            <a:r>
              <a:rPr lang="en-US" dirty="0" err="1">
                <a:solidFill>
                  <a:srgbClr val="FFFFFF"/>
                </a:solidFill>
              </a:rPr>
              <a:t>ouderen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moeilijker</a:t>
            </a:r>
            <a:r>
              <a:rPr lang="en-US" dirty="0">
                <a:solidFill>
                  <a:srgbClr val="FFFFFF"/>
                </a:solidFill>
              </a:rPr>
              <a:t> dan </a:t>
            </a:r>
            <a:r>
              <a:rPr lang="en-US" dirty="0" err="1">
                <a:solidFill>
                  <a:srgbClr val="FFFFFF"/>
                </a:solidFill>
              </a:rPr>
              <a:t>voor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andere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ouderen</a:t>
            </a:r>
            <a:r>
              <a:rPr lang="en-US" dirty="0">
                <a:solidFill>
                  <a:srgbClr val="FFFFFF"/>
                </a:solidFill>
              </a:rPr>
              <a:t>. </a:t>
            </a:r>
            <a:br>
              <a:rPr lang="en-US" sz="1900" dirty="0">
                <a:solidFill>
                  <a:srgbClr val="FFFFFF"/>
                </a:solidFill>
              </a:rPr>
            </a:br>
            <a:endParaRPr lang="en-US" sz="1900" dirty="0">
              <a:solidFill>
                <a:srgbClr val="FFFFFF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B15475F-8B26-4F99-B22F-4C91C7CAF9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82091" y="1724250"/>
            <a:ext cx="4371155" cy="340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04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C867835-A917-4A2B-8424-3AFAF7436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ED8D03E-F375-4E67-B932-FF9B007B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344152" y="387180"/>
            <a:ext cx="3850317" cy="6538623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rgbClr val="FFC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C7600A-443C-465F-9659-40B56DDE8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87" y="2248263"/>
            <a:ext cx="5160563" cy="262853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Het </a:t>
            </a:r>
            <a:r>
              <a:rPr lang="en-US" dirty="0" err="1">
                <a:solidFill>
                  <a:srgbClr val="FFFFFF"/>
                </a:solidFill>
              </a:rPr>
              <a:t>gebeurt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regelmatig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dat</a:t>
            </a:r>
            <a:r>
              <a:rPr lang="en-US" dirty="0">
                <a:solidFill>
                  <a:srgbClr val="FFFFFF"/>
                </a:solidFill>
              </a:rPr>
              <a:t> LGBTQ+-</a:t>
            </a:r>
            <a:r>
              <a:rPr lang="en-US" dirty="0" err="1">
                <a:solidFill>
                  <a:srgbClr val="FFFFFF"/>
                </a:solidFill>
              </a:rPr>
              <a:t>ouderen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bij</a:t>
            </a:r>
            <a:r>
              <a:rPr lang="en-US" dirty="0">
                <a:solidFill>
                  <a:srgbClr val="FFFFFF"/>
                </a:solidFill>
              </a:rPr>
              <a:t> de </a:t>
            </a:r>
            <a:r>
              <a:rPr lang="en-US" dirty="0" err="1">
                <a:solidFill>
                  <a:srgbClr val="FFFFFF"/>
                </a:solidFill>
              </a:rPr>
              <a:t>overstap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naar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een</a:t>
            </a:r>
            <a:r>
              <a:rPr lang="en-US" dirty="0">
                <a:solidFill>
                  <a:srgbClr val="FFFFFF"/>
                </a:solidFill>
              </a:rPr>
              <a:t> WZC hun </a:t>
            </a:r>
            <a:r>
              <a:rPr lang="en-US" dirty="0" err="1">
                <a:solidFill>
                  <a:srgbClr val="FFFFFF"/>
                </a:solidFill>
              </a:rPr>
              <a:t>seksuele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voorkeur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verbergen</a:t>
            </a:r>
            <a:r>
              <a:rPr lang="en-US" dirty="0">
                <a:solidFill>
                  <a:srgbClr val="FFFFFF"/>
                </a:solidFill>
              </a:rPr>
              <a:t>.</a:t>
            </a:r>
            <a:br>
              <a:rPr lang="en-US" sz="1600" dirty="0">
                <a:solidFill>
                  <a:srgbClr val="FFFFFF"/>
                </a:solidFill>
              </a:rPr>
            </a:b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ECB098E-B242-4EFC-8398-1707C5376A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58" r="16928"/>
          <a:stretch/>
        </p:blipFill>
        <p:spPr>
          <a:xfrm>
            <a:off x="7182091" y="2199613"/>
            <a:ext cx="4371155" cy="245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2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541DB91-0B10-46D9-B34B-7BFF9602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EF9DBC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8E747F-474B-4825-9FB4-9AABCD28F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156" y="365125"/>
            <a:ext cx="5827643" cy="14334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Een inclusief diversiteitsbeleid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4CC2B1-CE8E-4D76-B6C9-8D01C169F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389" r="11278"/>
          <a:stretch/>
        </p:blipFill>
        <p:spPr>
          <a:xfrm>
            <a:off x="643466" y="3300802"/>
            <a:ext cx="4309533" cy="241333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6E47D0-849C-4E99-91F2-442F136422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26156" y="2055813"/>
            <a:ext cx="5827644" cy="41211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Nog </a:t>
            </a:r>
            <a:r>
              <a:rPr lang="en-US" sz="1700" dirty="0" err="1"/>
              <a:t>te</a:t>
            </a:r>
            <a:r>
              <a:rPr lang="en-US" sz="1700" dirty="0"/>
              <a:t> </a:t>
            </a:r>
            <a:r>
              <a:rPr lang="en-US" sz="1700" dirty="0" err="1"/>
              <a:t>vaak</a:t>
            </a:r>
            <a:r>
              <a:rPr lang="en-US" sz="1700" dirty="0"/>
              <a:t>, </a:t>
            </a:r>
            <a:r>
              <a:rPr lang="en-US" sz="1700" dirty="0" err="1"/>
              <a:t>kruipen</a:t>
            </a:r>
            <a:r>
              <a:rPr lang="en-US" sz="1700" dirty="0"/>
              <a:t> </a:t>
            </a:r>
            <a:r>
              <a:rPr lang="en-US" sz="1700" dirty="0" err="1"/>
              <a:t>ouderen</a:t>
            </a:r>
            <a:r>
              <a:rPr lang="en-US" sz="1700" dirty="0"/>
              <a:t> </a:t>
            </a:r>
            <a:r>
              <a:rPr lang="en-US" sz="1700" dirty="0" err="1"/>
              <a:t>terug</a:t>
            </a:r>
            <a:r>
              <a:rPr lang="en-US" sz="1700" dirty="0"/>
              <a:t> de </a:t>
            </a:r>
            <a:r>
              <a:rPr lang="en-US" sz="1700" dirty="0" err="1"/>
              <a:t>kast</a:t>
            </a:r>
            <a:r>
              <a:rPr lang="en-US" sz="1700" dirty="0"/>
              <a:t> in </a:t>
            </a:r>
            <a:r>
              <a:rPr lang="en-US" sz="1700" dirty="0" err="1"/>
              <a:t>wanneer</a:t>
            </a:r>
            <a:r>
              <a:rPr lang="en-US" sz="1700" dirty="0"/>
              <a:t> </a:t>
            </a:r>
            <a:r>
              <a:rPr lang="en-US" sz="1700" dirty="0" err="1"/>
              <a:t>ze</a:t>
            </a:r>
            <a:r>
              <a:rPr lang="en-US" sz="1700" dirty="0"/>
              <a:t> in </a:t>
            </a:r>
            <a:r>
              <a:rPr lang="en-US" sz="1700" dirty="0" err="1"/>
              <a:t>woonzorgcentra</a:t>
            </a:r>
            <a:r>
              <a:rPr lang="en-US" sz="1700" dirty="0"/>
              <a:t> </a:t>
            </a:r>
            <a:r>
              <a:rPr lang="en-US" sz="1700" dirty="0" err="1"/>
              <a:t>terecht</a:t>
            </a:r>
            <a:r>
              <a:rPr lang="en-US" sz="1700" dirty="0"/>
              <a:t> </a:t>
            </a:r>
            <a:r>
              <a:rPr lang="en-US" sz="1700" dirty="0" err="1"/>
              <a:t>komen</a:t>
            </a:r>
            <a:r>
              <a:rPr lang="en-US" sz="1700" dirty="0"/>
              <a:t>. </a:t>
            </a:r>
            <a:r>
              <a:rPr lang="en-US" sz="1700" dirty="0" err="1"/>
              <a:t>Dit</a:t>
            </a:r>
            <a:r>
              <a:rPr lang="en-US" sz="1700" dirty="0"/>
              <a:t> </a:t>
            </a:r>
            <a:r>
              <a:rPr lang="en-US" sz="1700" dirty="0" err="1"/>
              <a:t>heeft</a:t>
            </a:r>
            <a:r>
              <a:rPr lang="en-US" sz="1700" dirty="0"/>
              <a:t> </a:t>
            </a:r>
            <a:r>
              <a:rPr lang="en-US" sz="1700" dirty="0" err="1"/>
              <a:t>verscheidene</a:t>
            </a:r>
            <a:r>
              <a:rPr lang="en-US" sz="1700" dirty="0"/>
              <a:t> </a:t>
            </a:r>
            <a:r>
              <a:rPr lang="en-US" sz="1700" dirty="0" err="1"/>
              <a:t>redenen</a:t>
            </a:r>
            <a:r>
              <a:rPr lang="en-US" sz="1700" dirty="0"/>
              <a:t>:</a:t>
            </a:r>
          </a:p>
          <a:p>
            <a:pPr marL="74295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De </a:t>
            </a:r>
            <a:r>
              <a:rPr lang="en-US" sz="1700" dirty="0" err="1"/>
              <a:t>meeste</a:t>
            </a:r>
            <a:r>
              <a:rPr lang="en-US" sz="1700" dirty="0"/>
              <a:t> </a:t>
            </a:r>
            <a:r>
              <a:rPr lang="en-US" sz="1700" dirty="0" err="1"/>
              <a:t>ouderen</a:t>
            </a:r>
            <a:r>
              <a:rPr lang="en-US" sz="1700" dirty="0"/>
              <a:t> die nu in </a:t>
            </a:r>
            <a:r>
              <a:rPr lang="en-US" sz="1700" dirty="0" err="1"/>
              <a:t>een</a:t>
            </a:r>
            <a:r>
              <a:rPr lang="en-US" sz="1700" dirty="0"/>
              <a:t> </a:t>
            </a:r>
            <a:r>
              <a:rPr lang="en-US" sz="1700" dirty="0" err="1"/>
              <a:t>woonzorgcentrum</a:t>
            </a:r>
            <a:r>
              <a:rPr lang="en-US" sz="1700" dirty="0"/>
              <a:t> </a:t>
            </a:r>
            <a:r>
              <a:rPr lang="en-US" sz="1700" dirty="0" err="1"/>
              <a:t>zitten</a:t>
            </a:r>
            <a:r>
              <a:rPr lang="en-US" sz="1700" dirty="0"/>
              <a:t> </a:t>
            </a:r>
            <a:r>
              <a:rPr lang="en-US" sz="1700" dirty="0" err="1"/>
              <a:t>komen</a:t>
            </a:r>
            <a:r>
              <a:rPr lang="en-US" sz="1700" dirty="0"/>
              <a:t> </a:t>
            </a:r>
            <a:r>
              <a:rPr lang="en-US" sz="1700" dirty="0" err="1"/>
              <a:t>uit</a:t>
            </a:r>
            <a:r>
              <a:rPr lang="en-US" sz="1700" dirty="0"/>
              <a:t> </a:t>
            </a:r>
            <a:r>
              <a:rPr lang="en-US" sz="1700" dirty="0" err="1"/>
              <a:t>een</a:t>
            </a:r>
            <a:r>
              <a:rPr lang="en-US" sz="1700" dirty="0"/>
              <a:t> </a:t>
            </a:r>
            <a:r>
              <a:rPr lang="en-US" sz="1700" dirty="0" err="1"/>
              <a:t>periode</a:t>
            </a:r>
            <a:r>
              <a:rPr lang="en-US" sz="1700" dirty="0"/>
              <a:t> </a:t>
            </a:r>
            <a:r>
              <a:rPr lang="en-US" sz="1700" dirty="0" err="1"/>
              <a:t>waarin</a:t>
            </a:r>
            <a:r>
              <a:rPr lang="en-US" sz="1700" dirty="0"/>
              <a:t> </a:t>
            </a:r>
            <a:r>
              <a:rPr lang="en-US" sz="1700" dirty="0" err="1"/>
              <a:t>homoseksualiteit</a:t>
            </a:r>
            <a:r>
              <a:rPr lang="en-US" sz="1700" dirty="0"/>
              <a:t> </a:t>
            </a:r>
            <a:r>
              <a:rPr lang="en-US" sz="1700" dirty="0" err="1"/>
              <a:t>gezien</a:t>
            </a:r>
            <a:r>
              <a:rPr lang="en-US" sz="1700" dirty="0"/>
              <a:t> </a:t>
            </a:r>
            <a:r>
              <a:rPr lang="en-US" sz="1700" dirty="0" err="1"/>
              <a:t>werd</a:t>
            </a:r>
            <a:r>
              <a:rPr lang="en-US" sz="1700" dirty="0"/>
              <a:t> </a:t>
            </a:r>
            <a:r>
              <a:rPr lang="en-US" sz="1700" dirty="0" err="1"/>
              <a:t>als</a:t>
            </a:r>
            <a:r>
              <a:rPr lang="en-US" sz="1700" dirty="0"/>
              <a:t> </a:t>
            </a:r>
            <a:r>
              <a:rPr lang="en-US" sz="1700" dirty="0" err="1"/>
              <a:t>een</a:t>
            </a:r>
            <a:r>
              <a:rPr lang="en-US" sz="1700" dirty="0"/>
              <a:t> </a:t>
            </a:r>
            <a:r>
              <a:rPr lang="en-US" sz="1700" dirty="0" err="1"/>
              <a:t>zonde</a:t>
            </a:r>
            <a:r>
              <a:rPr lang="en-US" sz="1700" dirty="0"/>
              <a:t> </a:t>
            </a:r>
            <a:r>
              <a:rPr lang="en-US" sz="1700" dirty="0" err="1"/>
              <a:t>voor</a:t>
            </a:r>
            <a:r>
              <a:rPr lang="en-US" sz="1700" dirty="0"/>
              <a:t> de </a:t>
            </a:r>
            <a:r>
              <a:rPr lang="en-US" sz="1700" dirty="0" err="1"/>
              <a:t>kerk</a:t>
            </a:r>
            <a:r>
              <a:rPr lang="en-US" sz="1700" dirty="0"/>
              <a:t> </a:t>
            </a:r>
            <a:r>
              <a:rPr lang="en-US" sz="1700" dirty="0" err="1"/>
              <a:t>en</a:t>
            </a:r>
            <a:r>
              <a:rPr lang="en-US" sz="1700" dirty="0"/>
              <a:t> tot 1973 </a:t>
            </a:r>
            <a:r>
              <a:rPr lang="en-US" sz="1700" dirty="0" err="1"/>
              <a:t>ook</a:t>
            </a:r>
            <a:r>
              <a:rPr lang="en-US" sz="1700" dirty="0"/>
              <a:t> </a:t>
            </a:r>
            <a:r>
              <a:rPr lang="en-US" sz="1700" dirty="0" err="1"/>
              <a:t>als</a:t>
            </a:r>
            <a:r>
              <a:rPr lang="en-US" sz="1700" dirty="0"/>
              <a:t> </a:t>
            </a:r>
            <a:r>
              <a:rPr lang="en-US" sz="1700" dirty="0" err="1"/>
              <a:t>psychische</a:t>
            </a:r>
            <a:r>
              <a:rPr lang="en-US" sz="1700" dirty="0"/>
              <a:t> </a:t>
            </a:r>
            <a:r>
              <a:rPr lang="en-US" sz="1700" dirty="0" err="1"/>
              <a:t>ziekte</a:t>
            </a:r>
            <a:r>
              <a:rPr lang="en-US" sz="1700" dirty="0"/>
              <a:t>. (Transgender </a:t>
            </a:r>
            <a:r>
              <a:rPr lang="en-US" sz="1700" dirty="0" err="1"/>
              <a:t>werd</a:t>
            </a:r>
            <a:r>
              <a:rPr lang="en-US" sz="1700" dirty="0"/>
              <a:t> </a:t>
            </a:r>
            <a:r>
              <a:rPr lang="en-US" sz="1700" dirty="0" err="1"/>
              <a:t>zelfs</a:t>
            </a:r>
            <a:r>
              <a:rPr lang="en-US" sz="1700" dirty="0"/>
              <a:t> tot 2019 </a:t>
            </a:r>
            <a:r>
              <a:rPr lang="en-US" sz="1700" dirty="0" err="1"/>
              <a:t>als</a:t>
            </a:r>
            <a:r>
              <a:rPr lang="en-US" sz="1700" dirty="0"/>
              <a:t> </a:t>
            </a:r>
            <a:r>
              <a:rPr lang="en-US" sz="1700" dirty="0" err="1"/>
              <a:t>ziekte</a:t>
            </a:r>
            <a:r>
              <a:rPr lang="en-US" sz="1700" dirty="0"/>
              <a:t> </a:t>
            </a:r>
            <a:r>
              <a:rPr lang="en-US" sz="1700" dirty="0" err="1"/>
              <a:t>gezien</a:t>
            </a:r>
            <a:r>
              <a:rPr lang="en-US" sz="1700" dirty="0"/>
              <a:t>.)</a:t>
            </a:r>
          </a:p>
          <a:p>
            <a:pPr marL="74295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Het </a:t>
            </a:r>
            <a:r>
              <a:rPr lang="en-US" sz="1700" dirty="0" err="1"/>
              <a:t>beleid</a:t>
            </a:r>
            <a:r>
              <a:rPr lang="en-US" sz="1700" dirty="0"/>
              <a:t> van </a:t>
            </a:r>
            <a:r>
              <a:rPr lang="en-US" sz="1700" dirty="0" err="1"/>
              <a:t>woonzorgcentra</a:t>
            </a:r>
            <a:r>
              <a:rPr lang="en-US" sz="1700" dirty="0"/>
              <a:t> </a:t>
            </a:r>
            <a:r>
              <a:rPr lang="en-US" sz="1700" dirty="0" err="1"/>
              <a:t>wordt</a:t>
            </a:r>
            <a:r>
              <a:rPr lang="en-US" sz="1700" dirty="0"/>
              <a:t> nog </a:t>
            </a:r>
            <a:r>
              <a:rPr lang="en-US" sz="1700" dirty="0" err="1"/>
              <a:t>te</a:t>
            </a:r>
            <a:r>
              <a:rPr lang="en-US" sz="1700" dirty="0"/>
              <a:t> </a:t>
            </a:r>
            <a:r>
              <a:rPr lang="en-US" sz="1700" dirty="0" err="1"/>
              <a:t>vaak</a:t>
            </a:r>
            <a:r>
              <a:rPr lang="en-US" sz="1700" dirty="0"/>
              <a:t> </a:t>
            </a:r>
            <a:r>
              <a:rPr lang="en-US" sz="1700" dirty="0" err="1"/>
              <a:t>vanuit</a:t>
            </a:r>
            <a:r>
              <a:rPr lang="en-US" sz="1700" dirty="0"/>
              <a:t> </a:t>
            </a:r>
            <a:r>
              <a:rPr lang="en-US" sz="1700" dirty="0" err="1"/>
              <a:t>een</a:t>
            </a:r>
            <a:r>
              <a:rPr lang="en-US" sz="1700" dirty="0"/>
              <a:t> </a:t>
            </a:r>
            <a:r>
              <a:rPr lang="en-US" sz="1700" dirty="0" err="1"/>
              <a:t>heteronormatieve</a:t>
            </a:r>
            <a:r>
              <a:rPr lang="en-US" sz="1700" dirty="0"/>
              <a:t> </a:t>
            </a:r>
            <a:r>
              <a:rPr lang="en-US" sz="1700" dirty="0" err="1"/>
              <a:t>bril</a:t>
            </a:r>
            <a:r>
              <a:rPr lang="en-US" sz="1700" dirty="0"/>
              <a:t> </a:t>
            </a:r>
            <a:r>
              <a:rPr lang="en-US" sz="1700" dirty="0" err="1"/>
              <a:t>opgesteld</a:t>
            </a:r>
            <a:r>
              <a:rPr lang="en-US" sz="1700" dirty="0"/>
              <a:t>. Het </a:t>
            </a:r>
            <a:r>
              <a:rPr lang="en-US" sz="1700" dirty="0" err="1"/>
              <a:t>zou</a:t>
            </a:r>
            <a:r>
              <a:rPr lang="en-US" sz="1700" dirty="0"/>
              <a:t> </a:t>
            </a:r>
            <a:r>
              <a:rPr lang="en-US" sz="1700" dirty="0" err="1"/>
              <a:t>goed</a:t>
            </a:r>
            <a:r>
              <a:rPr lang="en-US" sz="1700" dirty="0"/>
              <a:t> </a:t>
            </a:r>
            <a:r>
              <a:rPr lang="en-US" sz="1700" dirty="0" err="1"/>
              <a:t>zijn</a:t>
            </a:r>
            <a:r>
              <a:rPr lang="en-US" sz="1700" dirty="0"/>
              <a:t> </a:t>
            </a:r>
            <a:r>
              <a:rPr lang="en-US" sz="1700" dirty="0" err="1"/>
              <a:t>dat</a:t>
            </a:r>
            <a:r>
              <a:rPr lang="en-US" sz="1700" dirty="0"/>
              <a:t> </a:t>
            </a:r>
            <a:r>
              <a:rPr lang="en-US" sz="1700" dirty="0" err="1"/>
              <a:t>hun</a:t>
            </a:r>
            <a:r>
              <a:rPr lang="en-US" sz="1700" dirty="0"/>
              <a:t> </a:t>
            </a:r>
            <a:r>
              <a:rPr lang="en-US" sz="1700" dirty="0" err="1"/>
              <a:t>diversiteitsbeleid</a:t>
            </a:r>
            <a:r>
              <a:rPr lang="en-US" sz="1700" dirty="0"/>
              <a:t> – </a:t>
            </a:r>
            <a:r>
              <a:rPr lang="en-US" sz="1700" dirty="0" err="1"/>
              <a:t>en</a:t>
            </a:r>
            <a:r>
              <a:rPr lang="en-US" sz="1700" dirty="0"/>
              <a:t> </a:t>
            </a:r>
            <a:r>
              <a:rPr lang="en-US" sz="1700" dirty="0" err="1"/>
              <a:t>voor</a:t>
            </a:r>
            <a:r>
              <a:rPr lang="en-US" sz="1700" dirty="0"/>
              <a:t> </a:t>
            </a:r>
            <a:r>
              <a:rPr lang="en-US" sz="1700" dirty="0" err="1"/>
              <a:t>deze</a:t>
            </a:r>
            <a:r>
              <a:rPr lang="en-US" sz="1700" dirty="0"/>
              <a:t> </a:t>
            </a:r>
            <a:r>
              <a:rPr lang="en-US" sz="1700" dirty="0" err="1"/>
              <a:t>doelgroep</a:t>
            </a:r>
            <a:r>
              <a:rPr lang="en-US" sz="1700" dirty="0"/>
              <a:t> </a:t>
            </a:r>
            <a:r>
              <a:rPr lang="en-US" sz="1700" dirty="0" err="1"/>
              <a:t>zeker</a:t>
            </a:r>
            <a:r>
              <a:rPr lang="en-US" sz="1700" dirty="0"/>
              <a:t> </a:t>
            </a:r>
            <a:r>
              <a:rPr lang="en-US" sz="1700" dirty="0" err="1"/>
              <a:t>rond</a:t>
            </a:r>
            <a:r>
              <a:rPr lang="en-US" sz="1700" dirty="0"/>
              <a:t> </a:t>
            </a:r>
            <a:r>
              <a:rPr lang="en-US" sz="1700" dirty="0" err="1"/>
              <a:t>seksualiteit</a:t>
            </a:r>
            <a:r>
              <a:rPr lang="en-US" sz="1700" dirty="0"/>
              <a:t> – </a:t>
            </a:r>
            <a:r>
              <a:rPr lang="en-US" sz="1700" dirty="0" err="1"/>
              <a:t>ook</a:t>
            </a:r>
            <a:r>
              <a:rPr lang="en-US" sz="1700" dirty="0"/>
              <a:t> </a:t>
            </a:r>
            <a:r>
              <a:rPr lang="en-US" sz="1700" dirty="0" err="1"/>
              <a:t>gecommuniceerd</a:t>
            </a:r>
            <a:r>
              <a:rPr lang="en-US" sz="1700" dirty="0"/>
              <a:t> </a:t>
            </a:r>
            <a:r>
              <a:rPr lang="en-US" sz="1700" dirty="0" err="1"/>
              <a:t>wordt</a:t>
            </a:r>
            <a:r>
              <a:rPr lang="en-US" sz="1700" dirty="0"/>
              <a:t> op de website </a:t>
            </a:r>
            <a:r>
              <a:rPr lang="en-US" sz="1700" dirty="0" err="1"/>
              <a:t>en</a:t>
            </a:r>
            <a:r>
              <a:rPr lang="en-US" sz="1700" dirty="0"/>
              <a:t> in de brochures. </a:t>
            </a:r>
          </a:p>
        </p:txBody>
      </p:sp>
    </p:spTree>
    <p:extLst>
      <p:ext uri="{BB962C8B-B14F-4D97-AF65-F5344CB8AC3E}">
        <p14:creationId xmlns:p14="http://schemas.microsoft.com/office/powerpoint/2010/main" val="87253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C867835-A917-4A2B-8424-3AFAF7436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ED8D03E-F375-4E67-B932-FF9B007B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344152" y="387180"/>
            <a:ext cx="3850317" cy="6538623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rgbClr val="865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475E27-452F-4310-B1AC-7AAED75C1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87" y="2248263"/>
            <a:ext cx="3768917" cy="16061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200" dirty="0" err="1">
                <a:solidFill>
                  <a:srgbClr val="FFFFFF"/>
                </a:solidFill>
              </a:rPr>
              <a:t>Eenzaamheid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en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isolement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komen</a:t>
            </a:r>
            <a:r>
              <a:rPr lang="en-US" sz="2200" dirty="0">
                <a:solidFill>
                  <a:srgbClr val="FFFFFF"/>
                </a:solidFill>
              </a:rPr>
              <a:t> minder </a:t>
            </a:r>
            <a:r>
              <a:rPr lang="en-US" sz="2200" dirty="0" err="1">
                <a:solidFill>
                  <a:srgbClr val="FFFFFF"/>
                </a:solidFill>
              </a:rPr>
              <a:t>voor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bij</a:t>
            </a:r>
            <a:r>
              <a:rPr lang="en-US" sz="2200" dirty="0">
                <a:solidFill>
                  <a:srgbClr val="FFFFFF"/>
                </a:solidFill>
              </a:rPr>
              <a:t> LGBTQ+-</a:t>
            </a:r>
            <a:r>
              <a:rPr lang="en-US" sz="2200" dirty="0" err="1">
                <a:solidFill>
                  <a:srgbClr val="FFFFFF"/>
                </a:solidFill>
              </a:rPr>
              <a:t>ouderen</a:t>
            </a:r>
            <a:br>
              <a:rPr lang="en-US" sz="2200" dirty="0">
                <a:solidFill>
                  <a:srgbClr val="FFFFFF"/>
                </a:solidFill>
              </a:rPr>
            </a:br>
            <a:endParaRPr lang="en-US" sz="2200" dirty="0">
              <a:solidFill>
                <a:srgbClr val="FFFFFF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6BAC554-F3DA-48D9-ADB4-F1D2E79DD8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82091" y="2150437"/>
            <a:ext cx="4371155" cy="255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5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541DB91-0B10-46D9-B34B-7BFF9602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5B82A8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774FBA-AE5A-40B4-A934-3B29DD0D7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156" y="365125"/>
            <a:ext cx="5827643" cy="14334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Lonely, I am so lonely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37A29D-7B9E-45AD-BCFA-D9BDDE2B32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6" y="3069164"/>
            <a:ext cx="4309533" cy="287661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8AA4EB-D758-4448-B8B6-98D0E18931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26156" y="2055813"/>
            <a:ext cx="5827644" cy="41211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LGBTQ+-</a:t>
            </a:r>
            <a:r>
              <a:rPr lang="en-US" sz="2400" dirty="0" err="1"/>
              <a:t>ouderen</a:t>
            </a:r>
            <a:r>
              <a:rPr lang="en-US" sz="2400" dirty="0"/>
              <a:t> </a:t>
            </a:r>
            <a:r>
              <a:rPr lang="en-US" sz="2400" dirty="0" err="1"/>
              <a:t>hebben</a:t>
            </a:r>
            <a:r>
              <a:rPr lang="en-US" sz="2400" dirty="0"/>
              <a:t> minder frequent dan hetero-</a:t>
            </a:r>
            <a:r>
              <a:rPr lang="en-US" sz="2400" dirty="0" err="1"/>
              <a:t>ouderen</a:t>
            </a:r>
            <a:r>
              <a:rPr lang="en-US" sz="2400" dirty="0"/>
              <a:t> </a:t>
            </a:r>
            <a:r>
              <a:rPr lang="en-US" sz="2400" dirty="0" err="1"/>
              <a:t>een</a:t>
            </a:r>
            <a:r>
              <a:rPr lang="en-US" sz="2400" dirty="0"/>
              <a:t> </a:t>
            </a:r>
            <a:r>
              <a:rPr lang="en-US" sz="2400" dirty="0" err="1"/>
              <a:t>vaste</a:t>
            </a:r>
            <a:r>
              <a:rPr lang="en-US" sz="2400" dirty="0"/>
              <a:t> </a:t>
            </a:r>
            <a:r>
              <a:rPr lang="en-US" sz="2400" dirty="0" err="1"/>
              <a:t>relatie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daarbij</a:t>
            </a:r>
            <a:r>
              <a:rPr lang="en-US" sz="2400" dirty="0"/>
              <a:t> </a:t>
            </a:r>
            <a:r>
              <a:rPr lang="en-US" sz="2400" dirty="0" err="1"/>
              <a:t>horend</a:t>
            </a:r>
            <a:r>
              <a:rPr lang="en-US" sz="2400" dirty="0"/>
              <a:t> </a:t>
            </a:r>
            <a:r>
              <a:rPr lang="en-US" sz="2400" dirty="0" err="1"/>
              <a:t>ook</a:t>
            </a:r>
            <a:r>
              <a:rPr lang="en-US" sz="2400" dirty="0"/>
              <a:t> (</a:t>
            </a:r>
            <a:r>
              <a:rPr lang="en-US" sz="2400" dirty="0" err="1"/>
              <a:t>klein</a:t>
            </a:r>
            <a:r>
              <a:rPr lang="en-US" sz="2400" dirty="0"/>
              <a:t>-) </a:t>
            </a:r>
            <a:r>
              <a:rPr lang="en-US" sz="2400" dirty="0" err="1"/>
              <a:t>kinderen</a:t>
            </a:r>
            <a:r>
              <a:rPr lang="en-US" sz="2400" dirty="0"/>
              <a:t>. Zo </a:t>
            </a:r>
            <a:r>
              <a:rPr lang="en-US" sz="2400" dirty="0" err="1"/>
              <a:t>heeft</a:t>
            </a:r>
            <a:r>
              <a:rPr lang="en-US" sz="2400" dirty="0"/>
              <a:t> maar </a:t>
            </a:r>
            <a:r>
              <a:rPr lang="en-US" sz="2400" dirty="0" err="1"/>
              <a:t>liefst</a:t>
            </a:r>
            <a:r>
              <a:rPr lang="en-US" sz="2400" dirty="0"/>
              <a:t> 90% van de LGBTQ+-</a:t>
            </a:r>
            <a:r>
              <a:rPr lang="en-US" sz="2400" dirty="0" err="1"/>
              <a:t>ouderen</a:t>
            </a:r>
            <a:r>
              <a:rPr lang="en-US" sz="2400" dirty="0"/>
              <a:t> </a:t>
            </a:r>
            <a:r>
              <a:rPr lang="en-US" sz="2400" dirty="0" err="1"/>
              <a:t>geen</a:t>
            </a:r>
            <a:r>
              <a:rPr lang="en-US" sz="2400" dirty="0"/>
              <a:t> </a:t>
            </a:r>
            <a:r>
              <a:rPr lang="en-US" sz="2400" dirty="0" err="1"/>
              <a:t>kinderen</a:t>
            </a:r>
            <a:r>
              <a:rPr lang="en-US" sz="2400" dirty="0"/>
              <a:t> (team, 2018).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Het </a:t>
            </a:r>
            <a:r>
              <a:rPr lang="en-US" sz="2400" dirty="0" err="1"/>
              <a:t>sociale</a:t>
            </a:r>
            <a:r>
              <a:rPr lang="en-US" sz="2400" dirty="0"/>
              <a:t> </a:t>
            </a:r>
            <a:r>
              <a:rPr lang="en-US" sz="2400" dirty="0" err="1"/>
              <a:t>netwerk</a:t>
            </a:r>
            <a:r>
              <a:rPr lang="en-US" sz="2400" dirty="0"/>
              <a:t> van LGTBQ+-</a:t>
            </a:r>
            <a:r>
              <a:rPr lang="en-US" sz="2400" dirty="0" err="1"/>
              <a:t>ouderen</a:t>
            </a:r>
            <a:r>
              <a:rPr lang="en-US" sz="2400" dirty="0"/>
              <a:t> is </a:t>
            </a:r>
            <a:r>
              <a:rPr lang="en-US" sz="2400" dirty="0" err="1"/>
              <a:t>kleiner</a:t>
            </a:r>
            <a:r>
              <a:rPr lang="en-US" sz="2400" dirty="0"/>
              <a:t> dan het hetero equivalent. 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LGTBQ+’</a:t>
            </a:r>
            <a:r>
              <a:rPr lang="en-US" sz="2400" dirty="0" err="1"/>
              <a:t>ers</a:t>
            </a:r>
            <a:r>
              <a:rPr lang="en-US" sz="2400" dirty="0"/>
              <a:t> </a:t>
            </a:r>
            <a:r>
              <a:rPr lang="en-US" sz="2400" dirty="0" err="1"/>
              <a:t>participeren</a:t>
            </a:r>
            <a:r>
              <a:rPr lang="en-US" sz="2400" dirty="0"/>
              <a:t> minder </a:t>
            </a:r>
            <a:r>
              <a:rPr lang="en-US" sz="2400" dirty="0" err="1"/>
              <a:t>aan</a:t>
            </a:r>
            <a:r>
              <a:rPr lang="en-US" sz="2400" dirty="0"/>
              <a:t> </a:t>
            </a:r>
            <a:r>
              <a:rPr lang="en-US" sz="2400" dirty="0" err="1"/>
              <a:t>sociale</a:t>
            </a:r>
            <a:r>
              <a:rPr lang="en-US" sz="2400" dirty="0"/>
              <a:t> </a:t>
            </a:r>
            <a:r>
              <a:rPr lang="en-US" sz="2400" dirty="0" err="1"/>
              <a:t>activiteiten</a:t>
            </a:r>
            <a:r>
              <a:rPr lang="en-US" sz="2400" dirty="0"/>
              <a:t>.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91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C867835-A917-4A2B-8424-3AFAF7436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ED8D03E-F375-4E67-B932-FF9B007B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344152" y="387180"/>
            <a:ext cx="3850317" cy="6538623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76309A-0A0D-4A07-AB2B-AB5B95E61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87" y="2248263"/>
            <a:ext cx="3768917" cy="16061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Zijn er nog vragen?</a:t>
            </a:r>
          </a:p>
        </p:txBody>
      </p:sp>
      <p:pic>
        <p:nvPicPr>
          <p:cNvPr id="10" name="Content Placeholder 9" descr="A close up of a logo&#10;&#10;Description automatically generated">
            <a:extLst>
              <a:ext uri="{FF2B5EF4-FFF2-40B4-BE49-F238E27FC236}">
                <a16:creationId xmlns:a16="http://schemas.microsoft.com/office/drawing/2014/main" id="{0AB549C6-58FC-43A4-A4F5-45E1B18D01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52618" y="274558"/>
            <a:ext cx="3606327" cy="532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97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7" name="Rectangle 12">
            <a:extLst>
              <a:ext uri="{FF2B5EF4-FFF2-40B4-BE49-F238E27FC236}">
                <a16:creationId xmlns:a16="http://schemas.microsoft.com/office/drawing/2014/main" id="{9C867835-A917-4A2B-8424-3AFAF7436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4">
            <a:extLst>
              <a:ext uri="{FF2B5EF4-FFF2-40B4-BE49-F238E27FC236}">
                <a16:creationId xmlns:a16="http://schemas.microsoft.com/office/drawing/2014/main" id="{EED8D03E-F375-4E67-B932-FF9B007B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344152" y="387180"/>
            <a:ext cx="3850317" cy="6538623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rgbClr val="FF6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2B511A-B4FF-4598-BBBD-DB5490DCE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87" y="2248263"/>
            <a:ext cx="3768917" cy="16061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Er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zijn</a:t>
            </a:r>
            <a:r>
              <a:rPr lang="en-US" dirty="0">
                <a:solidFill>
                  <a:srgbClr val="FFFFFF"/>
                </a:solidFill>
              </a:rPr>
              <a:t> maar twee genders</a:t>
            </a:r>
          </a:p>
        </p:txBody>
      </p:sp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548E282-DF33-42F4-A7FC-F4C4950D61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82091" y="931197"/>
            <a:ext cx="4371155" cy="49956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C33348-6C03-4BB8-B9C9-36DAA8416199}"/>
              </a:ext>
            </a:extLst>
          </p:cNvPr>
          <p:cNvSpPr txBox="1"/>
          <p:nvPr/>
        </p:nvSpPr>
        <p:spPr>
          <a:xfrm>
            <a:off x="8872705" y="5726748"/>
            <a:ext cx="26805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x-none" sz="700">
                <a:solidFill>
                  <a:srgbClr val="FFFFFF"/>
                </a:solidFill>
                <a:hlinkClick r:id="rId3" tooltip="https://en.wikiversity.org/wiki/Motivation_and_emotion/Book/2016/Sexual_motivation_and_hormon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x-none" sz="700">
                <a:solidFill>
                  <a:srgbClr val="FFFFFF"/>
                </a:solidFill>
              </a:rPr>
              <a:t> by Unknown Author is licensed under </a:t>
            </a:r>
            <a:r>
              <a:rPr lang="x-none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x-non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26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9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F541DB91-0B10-46D9-B34B-7BFF9602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3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F1562F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FCBBBB-21D7-4420-8555-7305895BE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156" y="365126"/>
            <a:ext cx="5827643" cy="75284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4000" dirty="0"/>
            </a:br>
            <a:r>
              <a:rPr lang="en-US" sz="4000" dirty="0"/>
              <a:t>Gender ≠ </a:t>
            </a:r>
            <a:r>
              <a:rPr lang="en-US" sz="4000" dirty="0" err="1"/>
              <a:t>sekse</a:t>
            </a:r>
            <a:r>
              <a:rPr lang="en-US" sz="4000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1ED91A-FDC7-4C27-9858-F90438399E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216" y="2552728"/>
            <a:ext cx="3822133" cy="382213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D4453B-3BB3-4D20-8EC8-FB07DEE35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26156" y="1200151"/>
            <a:ext cx="5827644" cy="497681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dirty="0" err="1"/>
              <a:t>Sekse</a:t>
            </a:r>
            <a:r>
              <a:rPr lang="en-US" sz="1500" dirty="0"/>
              <a:t> of het </a:t>
            </a:r>
            <a:r>
              <a:rPr lang="en-US" sz="1500" dirty="0" err="1"/>
              <a:t>geslacht</a:t>
            </a:r>
            <a:endParaRPr lang="en-US" sz="1500" dirty="0"/>
          </a:p>
          <a:p>
            <a:pPr marL="74295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De </a:t>
            </a:r>
            <a:r>
              <a:rPr lang="en-US" sz="1500" dirty="0" err="1"/>
              <a:t>biologische</a:t>
            </a:r>
            <a:r>
              <a:rPr lang="en-US" sz="1500" dirty="0"/>
              <a:t> </a:t>
            </a:r>
            <a:r>
              <a:rPr lang="en-US" sz="1500" dirty="0" err="1"/>
              <a:t>kenmerken</a:t>
            </a:r>
            <a:r>
              <a:rPr lang="en-US" sz="1500" dirty="0"/>
              <a:t> van </a:t>
            </a:r>
            <a:r>
              <a:rPr lang="en-US" sz="1500" dirty="0" err="1"/>
              <a:t>een</a:t>
            </a:r>
            <a:r>
              <a:rPr lang="en-US" sz="1500" dirty="0"/>
              <a:t> </a:t>
            </a:r>
            <a:r>
              <a:rPr lang="en-US" sz="1500" dirty="0" err="1"/>
              <a:t>persoon</a:t>
            </a:r>
            <a:r>
              <a:rPr lang="en-US" sz="1500" dirty="0"/>
              <a:t> die </a:t>
            </a:r>
            <a:r>
              <a:rPr lang="en-US" sz="1500" dirty="0" err="1"/>
              <a:t>kenmerkend</a:t>
            </a:r>
            <a:r>
              <a:rPr lang="en-US" sz="1500" dirty="0"/>
              <a:t> </a:t>
            </a:r>
            <a:r>
              <a:rPr lang="en-US" sz="1500" dirty="0" err="1"/>
              <a:t>zijn</a:t>
            </a:r>
            <a:r>
              <a:rPr lang="en-US" sz="1500" dirty="0"/>
              <a:t> </a:t>
            </a:r>
            <a:r>
              <a:rPr lang="en-US" sz="1500" dirty="0" err="1"/>
              <a:t>aan</a:t>
            </a:r>
            <a:r>
              <a:rPr lang="en-US" sz="1500" dirty="0"/>
              <a:t> het </a:t>
            </a:r>
            <a:r>
              <a:rPr lang="en-US" sz="1500" dirty="0" err="1"/>
              <a:t>geslacht</a:t>
            </a:r>
            <a:r>
              <a:rPr lang="en-US" sz="1500" dirty="0"/>
              <a:t>. </a:t>
            </a:r>
          </a:p>
          <a:p>
            <a:pPr marL="74295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dirty="0" err="1"/>
              <a:t>Denk</a:t>
            </a:r>
            <a:r>
              <a:rPr lang="en-US" sz="1500" dirty="0"/>
              <a:t> </a:t>
            </a:r>
            <a:r>
              <a:rPr lang="en-US" sz="1500" dirty="0" err="1"/>
              <a:t>hierbij</a:t>
            </a:r>
            <a:r>
              <a:rPr lang="en-US" sz="1500" dirty="0"/>
              <a:t> </a:t>
            </a:r>
            <a:r>
              <a:rPr lang="en-US" sz="1500" dirty="0" err="1"/>
              <a:t>aan</a:t>
            </a:r>
            <a:r>
              <a:rPr lang="en-US" sz="1500" dirty="0"/>
              <a:t> de penis, vagina, </a:t>
            </a:r>
            <a:r>
              <a:rPr lang="en-US" sz="1500" dirty="0" err="1"/>
              <a:t>chromosomen</a:t>
            </a:r>
            <a:r>
              <a:rPr lang="en-US" sz="1500" dirty="0"/>
              <a:t> </a:t>
            </a:r>
            <a:r>
              <a:rPr lang="en-US" sz="1500" dirty="0" err="1"/>
              <a:t>en</a:t>
            </a:r>
            <a:r>
              <a:rPr lang="en-US" sz="1500" dirty="0"/>
              <a:t> </a:t>
            </a:r>
            <a:r>
              <a:rPr lang="en-US" sz="1500" dirty="0" err="1"/>
              <a:t>hormonen</a:t>
            </a:r>
            <a:r>
              <a:rPr lang="en-US" sz="1500" dirty="0"/>
              <a:t>(</a:t>
            </a:r>
            <a:r>
              <a:rPr lang="en-US" sz="1500" dirty="0" err="1"/>
              <a:t>Vlaanderen</a:t>
            </a:r>
            <a:r>
              <a:rPr lang="en-US" sz="1500" dirty="0"/>
              <a:t>, 2019).  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Gender </a:t>
            </a:r>
          </a:p>
          <a:p>
            <a:pPr marL="74295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dirty="0" err="1"/>
              <a:t>Een</a:t>
            </a:r>
            <a:r>
              <a:rPr lang="en-US" sz="1500" dirty="0"/>
              <a:t> </a:t>
            </a:r>
            <a:r>
              <a:rPr lang="en-US" sz="1500" dirty="0" err="1"/>
              <a:t>sociaal</a:t>
            </a:r>
            <a:r>
              <a:rPr lang="en-US" sz="1500" dirty="0"/>
              <a:t> </a:t>
            </a:r>
            <a:r>
              <a:rPr lang="en-US" sz="1500" dirty="0" err="1"/>
              <a:t>culturele</a:t>
            </a:r>
            <a:r>
              <a:rPr lang="en-US" sz="1500" dirty="0"/>
              <a:t> term.</a:t>
            </a:r>
          </a:p>
          <a:p>
            <a:pPr marL="74295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dirty="0" err="1"/>
              <a:t>Kenmerken</a:t>
            </a:r>
            <a:r>
              <a:rPr lang="en-US" sz="1500" dirty="0"/>
              <a:t> die </a:t>
            </a:r>
            <a:r>
              <a:rPr lang="en-US" sz="1500" dirty="0" err="1"/>
              <a:t>toegekend</a:t>
            </a:r>
            <a:r>
              <a:rPr lang="en-US" sz="1500" dirty="0"/>
              <a:t> </a:t>
            </a:r>
            <a:r>
              <a:rPr lang="en-US" sz="1500" dirty="0" err="1"/>
              <a:t>worden</a:t>
            </a:r>
            <a:r>
              <a:rPr lang="en-US" sz="1500" dirty="0"/>
              <a:t> door </a:t>
            </a:r>
            <a:r>
              <a:rPr lang="en-US" sz="1500" dirty="0" err="1"/>
              <a:t>een</a:t>
            </a:r>
            <a:r>
              <a:rPr lang="en-US" sz="1500" dirty="0"/>
              <a:t> </a:t>
            </a:r>
            <a:r>
              <a:rPr lang="en-US" sz="1500" dirty="0" err="1"/>
              <a:t>cultuur</a:t>
            </a:r>
            <a:r>
              <a:rPr lang="en-US" sz="1500" dirty="0"/>
              <a:t> </a:t>
            </a:r>
            <a:r>
              <a:rPr lang="en-US" sz="1500" dirty="0" err="1"/>
              <a:t>aan</a:t>
            </a:r>
            <a:r>
              <a:rPr lang="en-US" sz="1500" dirty="0"/>
              <a:t> het man- of vrouw-</a:t>
            </a:r>
            <a:r>
              <a:rPr lang="en-US" sz="1500" dirty="0" err="1"/>
              <a:t>zijn</a:t>
            </a:r>
            <a:r>
              <a:rPr lang="en-US" sz="1500" dirty="0"/>
              <a:t>. </a:t>
            </a:r>
          </a:p>
          <a:p>
            <a:pPr marL="74295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Je </a:t>
            </a:r>
            <a:r>
              <a:rPr lang="en-US" sz="1500" dirty="0" err="1"/>
              <a:t>krijgt</a:t>
            </a:r>
            <a:r>
              <a:rPr lang="en-US" sz="1500" dirty="0"/>
              <a:t> je gender mee </a:t>
            </a:r>
            <a:r>
              <a:rPr lang="en-US" sz="1500" dirty="0" err="1"/>
              <a:t>vanuit</a:t>
            </a:r>
            <a:r>
              <a:rPr lang="en-US" sz="1500" dirty="0"/>
              <a:t> de </a:t>
            </a:r>
            <a:r>
              <a:rPr lang="en-US" sz="1500" dirty="0" err="1"/>
              <a:t>samenleving</a:t>
            </a:r>
            <a:r>
              <a:rPr lang="en-US" sz="1500" dirty="0"/>
              <a:t> </a:t>
            </a:r>
            <a:r>
              <a:rPr lang="en-US" sz="1500" dirty="0" err="1"/>
              <a:t>waarin</a:t>
            </a:r>
            <a:r>
              <a:rPr lang="en-US" sz="1500" dirty="0"/>
              <a:t> je bent </a:t>
            </a:r>
            <a:r>
              <a:rPr lang="en-US" sz="1500" dirty="0" err="1"/>
              <a:t>geboren</a:t>
            </a:r>
            <a:r>
              <a:rPr lang="en-US" sz="1500" dirty="0"/>
              <a:t> (</a:t>
            </a:r>
            <a:r>
              <a:rPr lang="en-US" sz="1500" dirty="0" err="1"/>
              <a:t>Vlaanderen</a:t>
            </a:r>
            <a:r>
              <a:rPr lang="en-US" sz="1500" dirty="0"/>
              <a:t>, 2019). 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dirty="0" err="1"/>
              <a:t>Genderidentiteit</a:t>
            </a:r>
            <a:r>
              <a:rPr lang="en-US" sz="1500" dirty="0"/>
              <a:t> </a:t>
            </a:r>
          </a:p>
          <a:p>
            <a:pPr marL="74295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dirty="0" err="1"/>
              <a:t>Dit</a:t>
            </a:r>
            <a:r>
              <a:rPr lang="en-US" sz="1500" dirty="0"/>
              <a:t> </a:t>
            </a:r>
            <a:r>
              <a:rPr lang="en-US" sz="1500" dirty="0" err="1"/>
              <a:t>gaat</a:t>
            </a:r>
            <a:r>
              <a:rPr lang="en-US" sz="1500" dirty="0"/>
              <a:t> over de eigen </a:t>
            </a:r>
            <a:r>
              <a:rPr lang="en-US" sz="1500" dirty="0" err="1"/>
              <a:t>beleving</a:t>
            </a:r>
            <a:r>
              <a:rPr lang="en-US" sz="1500" dirty="0"/>
              <a:t> van je gender. </a:t>
            </a:r>
            <a:r>
              <a:rPr lang="en-US" sz="1500" dirty="0" err="1"/>
              <a:t>Identificeer</a:t>
            </a:r>
            <a:r>
              <a:rPr lang="en-US" sz="1500" dirty="0"/>
              <a:t> </a:t>
            </a:r>
            <a:r>
              <a:rPr lang="en-US" sz="1500" dirty="0" err="1"/>
              <a:t>jij</a:t>
            </a:r>
            <a:r>
              <a:rPr lang="en-US" sz="1500" dirty="0"/>
              <a:t> je </a:t>
            </a:r>
            <a:r>
              <a:rPr lang="en-US" sz="1500" dirty="0" err="1"/>
              <a:t>als</a:t>
            </a:r>
            <a:r>
              <a:rPr lang="en-US" sz="1500" dirty="0"/>
              <a:t> man, vrouw, </a:t>
            </a:r>
            <a:r>
              <a:rPr lang="en-US" sz="1500" dirty="0" err="1"/>
              <a:t>beide</a:t>
            </a:r>
            <a:r>
              <a:rPr lang="en-US" sz="1500" dirty="0"/>
              <a:t> of </a:t>
            </a:r>
            <a:r>
              <a:rPr lang="en-US" sz="1500" dirty="0" err="1"/>
              <a:t>geen</a:t>
            </a:r>
            <a:r>
              <a:rPr lang="en-US" sz="1500" dirty="0"/>
              <a:t> van </a:t>
            </a:r>
            <a:r>
              <a:rPr lang="en-US" sz="1500" dirty="0" err="1"/>
              <a:t>beide</a:t>
            </a:r>
            <a:r>
              <a:rPr lang="en-US" sz="1500" dirty="0"/>
              <a:t> (</a:t>
            </a:r>
            <a:r>
              <a:rPr lang="en-US" sz="1500" dirty="0" err="1"/>
              <a:t>Vlaanderen</a:t>
            </a:r>
            <a:r>
              <a:rPr lang="en-US" sz="1500" dirty="0"/>
              <a:t>, 2019)? 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dirty="0" err="1"/>
              <a:t>Genderexpressie</a:t>
            </a:r>
            <a:r>
              <a:rPr lang="en-US" sz="1500" dirty="0"/>
              <a:t> </a:t>
            </a:r>
          </a:p>
          <a:p>
            <a:pPr marL="74295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dirty="0" err="1"/>
              <a:t>Dit</a:t>
            </a:r>
            <a:r>
              <a:rPr lang="en-US" sz="1500" dirty="0"/>
              <a:t> is hoe </a:t>
            </a:r>
            <a:r>
              <a:rPr lang="en-US" sz="1500" dirty="0" err="1"/>
              <a:t>jij</a:t>
            </a:r>
            <a:r>
              <a:rPr lang="en-US" sz="1500" dirty="0"/>
              <a:t> </a:t>
            </a:r>
            <a:r>
              <a:rPr lang="en-US" sz="1500" dirty="0" err="1"/>
              <a:t>jouw</a:t>
            </a:r>
            <a:r>
              <a:rPr lang="en-US" sz="1500" dirty="0"/>
              <a:t> gender tot </a:t>
            </a:r>
            <a:r>
              <a:rPr lang="en-US" sz="1500" dirty="0" err="1"/>
              <a:t>uiting</a:t>
            </a:r>
            <a:r>
              <a:rPr lang="en-US" sz="1500" dirty="0"/>
              <a:t> </a:t>
            </a:r>
            <a:r>
              <a:rPr lang="en-US" sz="1500" dirty="0" err="1"/>
              <a:t>laat</a:t>
            </a:r>
            <a:r>
              <a:rPr lang="en-US" sz="1500" dirty="0"/>
              <a:t> </a:t>
            </a:r>
            <a:r>
              <a:rPr lang="en-US" sz="1500" dirty="0" err="1"/>
              <a:t>komen</a:t>
            </a:r>
            <a:r>
              <a:rPr lang="en-US" sz="1500" dirty="0"/>
              <a:t>. Het </a:t>
            </a:r>
            <a:r>
              <a:rPr lang="en-US" sz="1500" dirty="0" err="1"/>
              <a:t>gaat</a:t>
            </a:r>
            <a:r>
              <a:rPr lang="en-US" sz="1500" dirty="0"/>
              <a:t> over de </a:t>
            </a:r>
            <a:r>
              <a:rPr lang="en-US" sz="1500" dirty="0" err="1"/>
              <a:t>manier</a:t>
            </a:r>
            <a:r>
              <a:rPr lang="en-US" sz="1500" dirty="0"/>
              <a:t> </a:t>
            </a:r>
            <a:r>
              <a:rPr lang="en-US" sz="1500" dirty="0" err="1"/>
              <a:t>waarop</a:t>
            </a:r>
            <a:r>
              <a:rPr lang="en-US" sz="1500" dirty="0"/>
              <a:t> je </a:t>
            </a:r>
            <a:r>
              <a:rPr lang="en-US" sz="1500" dirty="0" err="1"/>
              <a:t>gekleed</a:t>
            </a:r>
            <a:r>
              <a:rPr lang="en-US" sz="1500" dirty="0"/>
              <a:t> </a:t>
            </a:r>
            <a:r>
              <a:rPr lang="en-US" sz="1500" dirty="0" err="1"/>
              <a:t>gaat</a:t>
            </a:r>
            <a:r>
              <a:rPr lang="en-US" sz="1500" dirty="0"/>
              <a:t>, je </a:t>
            </a:r>
            <a:r>
              <a:rPr lang="en-US" sz="1500" dirty="0" err="1"/>
              <a:t>gedrag</a:t>
            </a:r>
            <a:r>
              <a:rPr lang="en-US" sz="1500" dirty="0"/>
              <a:t> </a:t>
            </a:r>
            <a:r>
              <a:rPr lang="en-US" sz="1500" dirty="0" err="1"/>
              <a:t>en</a:t>
            </a:r>
            <a:r>
              <a:rPr lang="en-US" sz="1500" dirty="0"/>
              <a:t> de </a:t>
            </a:r>
            <a:r>
              <a:rPr lang="en-US" sz="1500" dirty="0" err="1"/>
              <a:t>manier</a:t>
            </a:r>
            <a:r>
              <a:rPr lang="en-US" sz="1500" dirty="0"/>
              <a:t> </a:t>
            </a:r>
            <a:r>
              <a:rPr lang="en-US" sz="1500" dirty="0" err="1"/>
              <a:t>waarop</a:t>
            </a:r>
            <a:r>
              <a:rPr lang="en-US" sz="1500" dirty="0"/>
              <a:t> je </a:t>
            </a:r>
            <a:r>
              <a:rPr lang="en-US" sz="1500" dirty="0" err="1"/>
              <a:t>spreekt</a:t>
            </a:r>
            <a:r>
              <a:rPr lang="en-US" sz="1500" dirty="0"/>
              <a:t> (</a:t>
            </a:r>
            <a:r>
              <a:rPr lang="en-US" sz="1500" dirty="0" err="1"/>
              <a:t>Vlaanderen</a:t>
            </a:r>
            <a:r>
              <a:rPr lang="en-US" sz="1500" dirty="0"/>
              <a:t>, 2019).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dirty="0" err="1"/>
              <a:t>Seksuele</a:t>
            </a:r>
            <a:r>
              <a:rPr lang="en-US" sz="1500" dirty="0"/>
              <a:t> </a:t>
            </a:r>
            <a:r>
              <a:rPr lang="en-US" sz="1500" dirty="0" err="1"/>
              <a:t>oriëntatie</a:t>
            </a:r>
            <a:r>
              <a:rPr lang="en-US" sz="1500" dirty="0"/>
              <a:t> </a:t>
            </a:r>
          </a:p>
          <a:p>
            <a:pPr marL="74295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dirty="0" err="1"/>
              <a:t>Dit</a:t>
            </a:r>
            <a:r>
              <a:rPr lang="en-US" sz="1500" dirty="0"/>
              <a:t> </a:t>
            </a:r>
            <a:r>
              <a:rPr lang="en-US" sz="1500" dirty="0" err="1"/>
              <a:t>gaat</a:t>
            </a:r>
            <a:r>
              <a:rPr lang="en-US" sz="1500" dirty="0"/>
              <a:t> over de </a:t>
            </a:r>
            <a:r>
              <a:rPr lang="en-US" sz="1500" dirty="0" err="1"/>
              <a:t>aantrekking</a:t>
            </a:r>
            <a:r>
              <a:rPr lang="en-US" sz="1500" dirty="0"/>
              <a:t> die je </a:t>
            </a:r>
            <a:r>
              <a:rPr lang="en-US" sz="1500" dirty="0" err="1"/>
              <a:t>voelt</a:t>
            </a:r>
            <a:r>
              <a:rPr lang="en-US" sz="1500" dirty="0"/>
              <a:t> tot </a:t>
            </a:r>
            <a:r>
              <a:rPr lang="en-US" sz="1500" dirty="0" err="1"/>
              <a:t>anderen</a:t>
            </a:r>
            <a:r>
              <a:rPr lang="en-US" sz="1500" dirty="0"/>
              <a:t>, </a:t>
            </a:r>
            <a:r>
              <a:rPr lang="en-US" sz="1500" dirty="0" err="1"/>
              <a:t>zowel</a:t>
            </a:r>
            <a:r>
              <a:rPr lang="en-US" sz="1500" dirty="0"/>
              <a:t> op </a:t>
            </a:r>
            <a:r>
              <a:rPr lang="en-US" sz="1500" dirty="0" err="1"/>
              <a:t>seksueel</a:t>
            </a:r>
            <a:r>
              <a:rPr lang="en-US" sz="1500" dirty="0"/>
              <a:t> </a:t>
            </a:r>
            <a:r>
              <a:rPr lang="en-US" sz="1500" dirty="0" err="1"/>
              <a:t>als</a:t>
            </a:r>
            <a:r>
              <a:rPr lang="en-US" sz="1500" dirty="0"/>
              <a:t> </a:t>
            </a:r>
            <a:r>
              <a:rPr lang="en-US" sz="1500" dirty="0" err="1"/>
              <a:t>romantisch</a:t>
            </a:r>
            <a:r>
              <a:rPr lang="en-US" sz="1500" dirty="0"/>
              <a:t> </a:t>
            </a:r>
            <a:r>
              <a:rPr lang="en-US" sz="1500" dirty="0" err="1"/>
              <a:t>vlak</a:t>
            </a:r>
            <a:r>
              <a:rPr lang="en-US" sz="1500" dirty="0"/>
              <a:t> (</a:t>
            </a:r>
            <a:r>
              <a:rPr lang="en-US" sz="1500" dirty="0" err="1"/>
              <a:t>Vlaanderen</a:t>
            </a:r>
            <a:r>
              <a:rPr lang="en-US" sz="1500" dirty="0"/>
              <a:t>, 2019).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222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9C867835-A917-4A2B-8424-3AFAF7436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2">
            <a:extLst>
              <a:ext uri="{FF2B5EF4-FFF2-40B4-BE49-F238E27FC236}">
                <a16:creationId xmlns:a16="http://schemas.microsoft.com/office/drawing/2014/main" id="{EED8D03E-F375-4E67-B932-FF9B007B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344152" y="387180"/>
            <a:ext cx="3850317" cy="6538623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rgbClr val="E58E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32F45F-5C73-4946-92B5-199A8AC0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275" y="2583822"/>
            <a:ext cx="3768917" cy="263806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Er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zijn</a:t>
            </a:r>
            <a:r>
              <a:rPr lang="en-US" dirty="0">
                <a:solidFill>
                  <a:srgbClr val="FFFFFF"/>
                </a:solidFill>
              </a:rPr>
              <a:t> minder LGBTQ+’</a:t>
            </a:r>
            <a:r>
              <a:rPr lang="en-US" dirty="0" err="1">
                <a:solidFill>
                  <a:srgbClr val="FFFFFF"/>
                </a:solidFill>
              </a:rPr>
              <a:t>ers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onder</a:t>
            </a:r>
            <a:r>
              <a:rPr lang="en-US" dirty="0">
                <a:solidFill>
                  <a:srgbClr val="FFFFFF"/>
                </a:solidFill>
              </a:rPr>
              <a:t> de </a:t>
            </a:r>
            <a:r>
              <a:rPr lang="en-US" dirty="0" err="1">
                <a:solidFill>
                  <a:srgbClr val="FFFFFF"/>
                </a:solidFill>
              </a:rPr>
              <a:t>ouderen</a:t>
            </a:r>
            <a:r>
              <a:rPr lang="en-US" dirty="0">
                <a:solidFill>
                  <a:srgbClr val="FFFFFF"/>
                </a:solidFill>
              </a:rPr>
              <a:t> dan </a:t>
            </a:r>
            <a:r>
              <a:rPr lang="en-US" dirty="0" err="1">
                <a:solidFill>
                  <a:srgbClr val="FFFFFF"/>
                </a:solidFill>
              </a:rPr>
              <a:t>onder</a:t>
            </a:r>
            <a:r>
              <a:rPr lang="en-US" dirty="0">
                <a:solidFill>
                  <a:srgbClr val="FFFFFF"/>
                </a:solidFill>
              </a:rPr>
              <a:t> de </a:t>
            </a:r>
            <a:r>
              <a:rPr lang="en-US" dirty="0" err="1">
                <a:solidFill>
                  <a:srgbClr val="FFFFFF"/>
                </a:solidFill>
              </a:rPr>
              <a:t>jongeren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BAB8954-2E15-402D-9FBE-78C63188FD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82091" y="1243422"/>
            <a:ext cx="4371155" cy="437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8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541DB91-0B10-46D9-B34B-7BFF9602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85DFC1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E902C7-E32A-4053-90B4-603AF77F6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156" y="365125"/>
            <a:ext cx="5827643" cy="14334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Onzichtbare ouderen</a:t>
            </a:r>
          </a:p>
        </p:txBody>
      </p:sp>
      <p:pic>
        <p:nvPicPr>
          <p:cNvPr id="6" name="Content Placeholder 5" descr="A picture containing sitting, table, food, fruit&#10;&#10;Description automatically generated">
            <a:extLst>
              <a:ext uri="{FF2B5EF4-FFF2-40B4-BE49-F238E27FC236}">
                <a16:creationId xmlns:a16="http://schemas.microsoft.com/office/drawing/2014/main" id="{F91BE55F-8D18-49A2-BC2C-A31237A1EE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3466" y="3230772"/>
            <a:ext cx="4309533" cy="255339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02FC21-0EA3-4291-96D4-EE2D8262A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26156" y="2055813"/>
            <a:ext cx="5827644" cy="41211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dirty="0" err="1"/>
              <a:t>Een</a:t>
            </a:r>
            <a:r>
              <a:rPr lang="en-US" sz="1900" dirty="0"/>
              <a:t> </a:t>
            </a:r>
            <a:r>
              <a:rPr lang="en-US" sz="1900" dirty="0" err="1"/>
              <a:t>precies</a:t>
            </a:r>
            <a:r>
              <a:rPr lang="en-US" sz="1900" dirty="0"/>
              <a:t> </a:t>
            </a:r>
            <a:r>
              <a:rPr lang="en-US" sz="1900" dirty="0" err="1"/>
              <a:t>cijfer</a:t>
            </a:r>
            <a:r>
              <a:rPr lang="en-US" sz="1900" dirty="0"/>
              <a:t> </a:t>
            </a:r>
            <a:r>
              <a:rPr lang="en-US" sz="1900" dirty="0" err="1"/>
              <a:t>plakken</a:t>
            </a:r>
            <a:r>
              <a:rPr lang="en-US" sz="1900" dirty="0"/>
              <a:t> op het </a:t>
            </a:r>
            <a:r>
              <a:rPr lang="en-US" sz="1900" dirty="0" err="1"/>
              <a:t>aantal</a:t>
            </a:r>
            <a:r>
              <a:rPr lang="en-US" sz="1900" dirty="0"/>
              <a:t> LGBTQ+ </a:t>
            </a:r>
            <a:r>
              <a:rPr lang="en-US" sz="1900" dirty="0" err="1"/>
              <a:t>mensen</a:t>
            </a:r>
            <a:r>
              <a:rPr lang="en-US" sz="1900" dirty="0"/>
              <a:t> – </a:t>
            </a:r>
            <a:r>
              <a:rPr lang="en-US" sz="1900" dirty="0" err="1"/>
              <a:t>en</a:t>
            </a:r>
            <a:r>
              <a:rPr lang="en-US" sz="1900" dirty="0"/>
              <a:t> </a:t>
            </a:r>
            <a:r>
              <a:rPr lang="en-US" sz="1900" dirty="0" err="1"/>
              <a:t>zeker</a:t>
            </a:r>
            <a:r>
              <a:rPr lang="en-US" sz="1900" dirty="0"/>
              <a:t> het </a:t>
            </a:r>
            <a:r>
              <a:rPr lang="en-US" sz="1900" dirty="0" err="1"/>
              <a:t>aantal</a:t>
            </a:r>
            <a:r>
              <a:rPr lang="en-US" sz="1900" dirty="0"/>
              <a:t> LGBTQ+-</a:t>
            </a:r>
            <a:r>
              <a:rPr lang="en-US" sz="1900" dirty="0" err="1"/>
              <a:t>ouderen</a:t>
            </a:r>
            <a:r>
              <a:rPr lang="en-US" sz="1900" dirty="0"/>
              <a:t> – is </a:t>
            </a:r>
            <a:r>
              <a:rPr lang="en-US" sz="1900" dirty="0" err="1"/>
              <a:t>geen</a:t>
            </a:r>
            <a:r>
              <a:rPr lang="en-US" sz="1900" dirty="0"/>
              <a:t> </a:t>
            </a:r>
            <a:r>
              <a:rPr lang="en-US" sz="1900" dirty="0" err="1"/>
              <a:t>gemakkelijke</a:t>
            </a:r>
            <a:r>
              <a:rPr lang="en-US" sz="1900" dirty="0"/>
              <a:t> </a:t>
            </a:r>
            <a:r>
              <a:rPr lang="en-US" sz="1900" dirty="0" err="1"/>
              <a:t>taak</a:t>
            </a:r>
            <a:r>
              <a:rPr lang="en-US" sz="1900" dirty="0"/>
              <a:t>. 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Door het </a:t>
            </a:r>
            <a:r>
              <a:rPr lang="en-US" sz="1900" dirty="0" err="1"/>
              <a:t>groot</a:t>
            </a:r>
            <a:r>
              <a:rPr lang="en-US" sz="1900" dirty="0"/>
              <a:t> </a:t>
            </a:r>
            <a:r>
              <a:rPr lang="en-US" sz="1900" dirty="0" err="1"/>
              <a:t>aantal</a:t>
            </a:r>
            <a:r>
              <a:rPr lang="en-US" sz="1900" dirty="0"/>
              <a:t> </a:t>
            </a:r>
            <a:r>
              <a:rPr lang="en-US" sz="1900" dirty="0" err="1"/>
              <a:t>factoren</a:t>
            </a:r>
            <a:r>
              <a:rPr lang="en-US" sz="1900" dirty="0"/>
              <a:t> die </a:t>
            </a:r>
            <a:r>
              <a:rPr lang="en-US" sz="1900" dirty="0" err="1"/>
              <a:t>een</a:t>
            </a:r>
            <a:r>
              <a:rPr lang="en-US" sz="1900" dirty="0"/>
              <a:t> </a:t>
            </a:r>
            <a:r>
              <a:rPr lang="en-US" sz="1900" dirty="0" err="1"/>
              <a:t>rol</a:t>
            </a:r>
            <a:r>
              <a:rPr lang="en-US" sz="1900" dirty="0"/>
              <a:t> </a:t>
            </a:r>
            <a:r>
              <a:rPr lang="en-US" sz="1900" dirty="0" err="1"/>
              <a:t>spelen</a:t>
            </a:r>
            <a:r>
              <a:rPr lang="en-US" sz="1900" dirty="0"/>
              <a:t> in het </a:t>
            </a:r>
            <a:r>
              <a:rPr lang="en-US" sz="1900" dirty="0" err="1"/>
              <a:t>behoren</a:t>
            </a:r>
            <a:r>
              <a:rPr lang="en-US" sz="1900" dirty="0"/>
              <a:t> tot de LGBTQ+ </a:t>
            </a:r>
            <a:r>
              <a:rPr lang="en-US" sz="1900" dirty="0" err="1"/>
              <a:t>gemeenschap</a:t>
            </a:r>
            <a:r>
              <a:rPr lang="en-US" sz="1900" dirty="0"/>
              <a:t>, </a:t>
            </a:r>
            <a:r>
              <a:rPr lang="en-US" sz="1900" dirty="0" err="1"/>
              <a:t>kunnen</a:t>
            </a:r>
            <a:r>
              <a:rPr lang="en-US" sz="1900" dirty="0"/>
              <a:t> de </a:t>
            </a:r>
            <a:r>
              <a:rPr lang="en-US" sz="1900" dirty="0" err="1"/>
              <a:t>cijfers</a:t>
            </a:r>
            <a:r>
              <a:rPr lang="en-US" sz="1900" dirty="0"/>
              <a:t> </a:t>
            </a:r>
            <a:r>
              <a:rPr lang="en-US" sz="1900" dirty="0" err="1"/>
              <a:t>sterk</a:t>
            </a:r>
            <a:r>
              <a:rPr lang="en-US" sz="1900" dirty="0"/>
              <a:t> </a:t>
            </a:r>
            <a:r>
              <a:rPr lang="en-US" sz="1900" dirty="0" err="1"/>
              <a:t>verschillen</a:t>
            </a:r>
            <a:r>
              <a:rPr lang="en-US" sz="1900" dirty="0"/>
              <a:t>.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dirty="0" err="1"/>
              <a:t>Uit</a:t>
            </a:r>
            <a:r>
              <a:rPr lang="en-US" sz="1900" dirty="0"/>
              <a:t> </a:t>
            </a:r>
            <a:r>
              <a:rPr lang="en-US" sz="1900" dirty="0" err="1"/>
              <a:t>onderzoek</a:t>
            </a:r>
            <a:r>
              <a:rPr lang="en-US" sz="1900" dirty="0"/>
              <a:t> van Cavaria (2019) </a:t>
            </a:r>
            <a:r>
              <a:rPr lang="en-US" sz="1900" dirty="0" err="1"/>
              <a:t>blijkt</a:t>
            </a:r>
            <a:r>
              <a:rPr lang="en-US" sz="1900" dirty="0"/>
              <a:t> </a:t>
            </a:r>
            <a:r>
              <a:rPr lang="en-US" sz="1900" dirty="0" err="1"/>
              <a:t>dat</a:t>
            </a:r>
            <a:r>
              <a:rPr lang="en-US" sz="1900" dirty="0"/>
              <a:t> </a:t>
            </a:r>
            <a:r>
              <a:rPr lang="en-US" sz="1900" dirty="0" err="1"/>
              <a:t>een</a:t>
            </a:r>
            <a:r>
              <a:rPr lang="en-US" sz="1900" dirty="0"/>
              <a:t> </a:t>
            </a:r>
            <a:r>
              <a:rPr lang="en-US" sz="1900" dirty="0" err="1"/>
              <a:t>realistische</a:t>
            </a:r>
            <a:r>
              <a:rPr lang="en-US" sz="1900" dirty="0"/>
              <a:t> </a:t>
            </a:r>
            <a:r>
              <a:rPr lang="en-US" sz="1900" dirty="0" err="1"/>
              <a:t>schatting</a:t>
            </a:r>
            <a:r>
              <a:rPr lang="en-US" sz="1900" dirty="0"/>
              <a:t> van LGBTQ+-</a:t>
            </a:r>
            <a:r>
              <a:rPr lang="en-US" sz="1900" dirty="0" err="1"/>
              <a:t>ouderen</a:t>
            </a:r>
            <a:r>
              <a:rPr lang="en-US" sz="1900" dirty="0"/>
              <a:t> </a:t>
            </a:r>
            <a:r>
              <a:rPr lang="en-US" sz="1900" dirty="0" err="1"/>
              <a:t>tussen</a:t>
            </a:r>
            <a:r>
              <a:rPr lang="en-US" sz="1900" dirty="0"/>
              <a:t> de 3 </a:t>
            </a:r>
            <a:r>
              <a:rPr lang="en-US" sz="1900" dirty="0" err="1"/>
              <a:t>en</a:t>
            </a:r>
            <a:r>
              <a:rPr lang="en-US" sz="1900" dirty="0"/>
              <a:t> 8% is. In concrete </a:t>
            </a:r>
            <a:r>
              <a:rPr lang="en-US" sz="1900" dirty="0" err="1"/>
              <a:t>cijfers</a:t>
            </a:r>
            <a:r>
              <a:rPr lang="en-US" sz="1900" dirty="0"/>
              <a:t> </a:t>
            </a:r>
            <a:r>
              <a:rPr lang="en-US" sz="1900" dirty="0" err="1"/>
              <a:t>vertaalt</a:t>
            </a:r>
            <a:r>
              <a:rPr lang="en-US" sz="1900" dirty="0"/>
              <a:t>, </a:t>
            </a:r>
            <a:r>
              <a:rPr lang="en-US" sz="1900" dirty="0" err="1"/>
              <a:t>geeft</a:t>
            </a:r>
            <a:r>
              <a:rPr lang="en-US" sz="1900" dirty="0"/>
              <a:t> </a:t>
            </a:r>
            <a:r>
              <a:rPr lang="en-US" sz="1900" dirty="0" err="1"/>
              <a:t>dit</a:t>
            </a:r>
            <a:r>
              <a:rPr lang="en-US" sz="1900" dirty="0"/>
              <a:t> </a:t>
            </a:r>
            <a:r>
              <a:rPr lang="en-US" sz="1900" dirty="0" err="1"/>
              <a:t>naar</a:t>
            </a:r>
            <a:r>
              <a:rPr lang="en-US" sz="1900" dirty="0"/>
              <a:t> </a:t>
            </a:r>
            <a:r>
              <a:rPr lang="en-US" sz="1900" dirty="0" err="1"/>
              <a:t>schatting</a:t>
            </a:r>
            <a:r>
              <a:rPr lang="en-US" sz="1900" dirty="0"/>
              <a:t> 200.000 </a:t>
            </a:r>
            <a:r>
              <a:rPr lang="en-US" sz="1900" dirty="0" err="1"/>
              <a:t>regenboogouderen</a:t>
            </a:r>
            <a:r>
              <a:rPr lang="en-US" sz="1900" dirty="0"/>
              <a:t>.  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dirty="0" err="1"/>
              <a:t>Er</a:t>
            </a:r>
            <a:r>
              <a:rPr lang="en-US" sz="1900" dirty="0"/>
              <a:t> </a:t>
            </a:r>
            <a:r>
              <a:rPr lang="en-US" sz="1900" dirty="0" err="1"/>
              <a:t>zijn</a:t>
            </a:r>
            <a:r>
              <a:rPr lang="en-US" sz="1900" dirty="0"/>
              <a:t> </a:t>
            </a:r>
            <a:r>
              <a:rPr lang="en-US" sz="1900" dirty="0" err="1"/>
              <a:t>dus</a:t>
            </a:r>
            <a:r>
              <a:rPr lang="en-US" sz="1900" dirty="0"/>
              <a:t> </a:t>
            </a:r>
            <a:r>
              <a:rPr lang="en-US" sz="1900" dirty="0" err="1"/>
              <a:t>zeker</a:t>
            </a:r>
            <a:r>
              <a:rPr lang="en-US" sz="1900" dirty="0"/>
              <a:t> </a:t>
            </a:r>
            <a:r>
              <a:rPr lang="en-US" sz="1900" dirty="0" err="1"/>
              <a:t>niet</a:t>
            </a:r>
            <a:r>
              <a:rPr lang="en-US" sz="1900" dirty="0"/>
              <a:t> minder LGBTQ+ </a:t>
            </a:r>
            <a:r>
              <a:rPr lang="en-US" sz="1900" dirty="0" err="1"/>
              <a:t>ouderen</a:t>
            </a:r>
            <a:r>
              <a:rPr lang="en-US" sz="1900" dirty="0"/>
              <a:t> dan </a:t>
            </a:r>
            <a:r>
              <a:rPr lang="en-US" sz="1900" dirty="0" err="1"/>
              <a:t>jongeren</a:t>
            </a:r>
            <a:r>
              <a:rPr lang="en-US" sz="1900" dirty="0"/>
              <a:t>, </a:t>
            </a:r>
            <a:r>
              <a:rPr lang="en-US" sz="1900" dirty="0" err="1"/>
              <a:t>ze</a:t>
            </a:r>
            <a:r>
              <a:rPr lang="en-US" sz="1900" dirty="0"/>
              <a:t> </a:t>
            </a:r>
            <a:r>
              <a:rPr lang="en-US" sz="1900" dirty="0" err="1"/>
              <a:t>zijn</a:t>
            </a:r>
            <a:r>
              <a:rPr lang="en-US" sz="1900" dirty="0"/>
              <a:t> </a:t>
            </a:r>
            <a:r>
              <a:rPr lang="en-US" sz="1900" dirty="0" err="1"/>
              <a:t>alleen</a:t>
            </a:r>
            <a:r>
              <a:rPr lang="en-US" sz="1900" dirty="0"/>
              <a:t> minder </a:t>
            </a:r>
            <a:r>
              <a:rPr lang="en-US" sz="1900" dirty="0" err="1"/>
              <a:t>zichtbaar</a:t>
            </a:r>
            <a:r>
              <a:rPr lang="en-US" sz="1900" dirty="0"/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1BD969-972B-4E3B-A290-02F935736FBB}"/>
              </a:ext>
            </a:extLst>
          </p:cNvPr>
          <p:cNvSpPr txBox="1"/>
          <p:nvPr/>
        </p:nvSpPr>
        <p:spPr>
          <a:xfrm>
            <a:off x="2413522" y="5584115"/>
            <a:ext cx="253947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x-none" sz="700">
                <a:solidFill>
                  <a:srgbClr val="FFFFFF"/>
                </a:solidFill>
                <a:hlinkClick r:id="rId3" tooltip="https://annekeschrijft.wordpress.com/2014/06/28/ontzichtbaar-ziek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x-none" sz="700">
                <a:solidFill>
                  <a:srgbClr val="FFFFFF"/>
                </a:solidFill>
              </a:rPr>
              <a:t> by Unknown Author is licensed under </a:t>
            </a:r>
            <a:r>
              <a:rPr lang="x-none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x-non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56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C867835-A917-4A2B-8424-3AFAF7436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ED8D03E-F375-4E67-B932-FF9B007B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344152" y="387180"/>
            <a:ext cx="3850317" cy="6538623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rgbClr val="EEF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54F7F2-6D6C-48F2-95E5-A91C3834C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87" y="1682937"/>
            <a:ext cx="4579538" cy="338436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Taboe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discriminatie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omtrent</a:t>
            </a:r>
            <a:r>
              <a:rPr lang="en-US" dirty="0">
                <a:solidFill>
                  <a:srgbClr val="FFFFFF"/>
                </a:solidFill>
              </a:rPr>
              <a:t> LGBTQ+ </a:t>
            </a:r>
            <a:r>
              <a:rPr lang="en-US" dirty="0" err="1">
                <a:solidFill>
                  <a:srgbClr val="FFFFFF"/>
                </a:solidFill>
              </a:rPr>
              <a:t>zijn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cultuurafhankelijk</a:t>
            </a:r>
            <a:r>
              <a:rPr lang="en-US" dirty="0">
                <a:solidFill>
                  <a:srgbClr val="FFFFFF"/>
                </a:solidFill>
              </a:rPr>
              <a:t>. 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952673A-86C4-443A-8609-3823E157E3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82091" y="1915488"/>
            <a:ext cx="4371155" cy="302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7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541DB91-0B10-46D9-B34B-7BFF9602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BD8428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6701E8-CDC0-42FB-8FAB-A99D9EE06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156" y="365125"/>
            <a:ext cx="5827643" cy="14334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De allochtone holebi bestaat niet.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9C7B3D-2813-4EE3-BB02-E621364905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3717" y="2782956"/>
            <a:ext cx="3449030" cy="344903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67A30B-96F5-427F-8370-5344345A3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26156" y="2055813"/>
            <a:ext cx="5827644" cy="41211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/>
              <a:t>Diversiteit heft in zekere mate een invloed op de kijk op LGBTQ+ ouderen, wat niet wil zeggen dat iedereen binnen een bepaald geloof of cultuur hetzelfde denkt over deze mensen. 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/>
              <a:t>Net zoals bij mensen, zien we dat het afhankelijk is van de stroming van geloof waar we ons in bevinden, of homoseksualiteit aanvaardbaar is of niet. </a:t>
            </a:r>
          </a:p>
          <a:p>
            <a:pPr marL="74295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/>
              <a:t>Binnen het merendeel van de Islam, de orthodoxe Joden en bepaalde stromingen van het Christendom is dit niet toegestaan. </a:t>
            </a:r>
          </a:p>
          <a:p>
            <a:pPr marL="74295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/>
              <a:t>Binnen het boedhisme en andere stromingen van het Jodendom en Christendom wordt het wel goedgekeurd. </a:t>
            </a:r>
          </a:p>
        </p:txBody>
      </p:sp>
    </p:spTree>
    <p:extLst>
      <p:ext uri="{BB962C8B-B14F-4D97-AF65-F5344CB8AC3E}">
        <p14:creationId xmlns:p14="http://schemas.microsoft.com/office/powerpoint/2010/main" val="16211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C867835-A917-4A2B-8424-3AFAF7436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ED8D03E-F375-4E67-B932-FF9B007B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344152" y="387180"/>
            <a:ext cx="3850317" cy="6538623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rgbClr val="FE48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ACF011-A274-4CD0-9118-AD8C69E5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87" y="2248263"/>
            <a:ext cx="4398563" cy="268568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LGBTQ+’</a:t>
            </a:r>
            <a:r>
              <a:rPr lang="en-US" dirty="0" err="1">
                <a:solidFill>
                  <a:srgbClr val="FFFFFF"/>
                </a:solidFill>
              </a:rPr>
              <a:t>ers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hebben</a:t>
            </a:r>
            <a:r>
              <a:rPr lang="en-US" dirty="0">
                <a:solidFill>
                  <a:srgbClr val="FFFFFF"/>
                </a:solidFill>
              </a:rPr>
              <a:t> het </a:t>
            </a:r>
            <a:r>
              <a:rPr lang="en-US" dirty="0" err="1">
                <a:solidFill>
                  <a:srgbClr val="FFFFFF"/>
                </a:solidFill>
              </a:rPr>
              <a:t>recht</a:t>
            </a:r>
            <a:r>
              <a:rPr lang="en-US" dirty="0">
                <a:solidFill>
                  <a:srgbClr val="FFFFFF"/>
                </a:solidFill>
              </a:rPr>
              <a:t> om </a:t>
            </a:r>
            <a:r>
              <a:rPr lang="en-US" dirty="0" err="1">
                <a:solidFill>
                  <a:srgbClr val="FFFFFF"/>
                </a:solidFill>
              </a:rPr>
              <a:t>gelijkwaardig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behandeld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worden</a:t>
            </a:r>
            <a:r>
              <a:rPr lang="en-US" dirty="0">
                <a:solidFill>
                  <a:srgbClr val="FFFFFF"/>
                </a:solidFill>
              </a:rPr>
              <a:t>.</a:t>
            </a:r>
            <a:br>
              <a:rPr lang="en-US" sz="2200" dirty="0">
                <a:solidFill>
                  <a:srgbClr val="FFFFFF"/>
                </a:solidFill>
              </a:rPr>
            </a:br>
            <a:endParaRPr lang="en-US" sz="2200" dirty="0">
              <a:solidFill>
                <a:srgbClr val="FFFFFF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51926BF-31E0-4FA7-BB18-38A1DD0579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82091" y="1243422"/>
            <a:ext cx="4371155" cy="437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4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541DB91-0B10-46D9-B34B-7BFF9602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DAA652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2CC2BE-1CA2-482D-BD16-F5B84DD18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156" y="365125"/>
            <a:ext cx="5827643" cy="14334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dirty="0"/>
              <a:t>De </a:t>
            </a:r>
            <a:r>
              <a:rPr lang="en-US" sz="3700" dirty="0" err="1"/>
              <a:t>heteronormatieve</a:t>
            </a:r>
            <a:r>
              <a:rPr lang="en-US" sz="3700" dirty="0"/>
              <a:t> </a:t>
            </a:r>
            <a:r>
              <a:rPr lang="en-US" sz="3700" dirty="0" err="1"/>
              <a:t>bril</a:t>
            </a:r>
            <a:r>
              <a:rPr lang="en-US" sz="3700" dirty="0"/>
              <a:t> </a:t>
            </a:r>
            <a:r>
              <a:rPr lang="en-US" sz="3700" dirty="0" err="1"/>
              <a:t>en</a:t>
            </a:r>
            <a:r>
              <a:rPr lang="en-US" sz="3700" dirty="0"/>
              <a:t> </a:t>
            </a:r>
            <a:r>
              <a:rPr lang="en-US" sz="3700" dirty="0" err="1"/>
              <a:t>schijntolerantie</a:t>
            </a:r>
            <a:endParaRPr lang="en-US" sz="37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3E70CD-4384-4964-A060-6AB1211D87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6" y="2918331"/>
            <a:ext cx="4309533" cy="317828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4832CF-6807-436A-87D3-81E5C80D7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26156" y="2055813"/>
            <a:ext cx="5827644" cy="41211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dirty="0" err="1"/>
              <a:t>Iedereen</a:t>
            </a:r>
            <a:r>
              <a:rPr lang="en-US" sz="1900" dirty="0"/>
              <a:t> </a:t>
            </a:r>
            <a:r>
              <a:rPr lang="en-US" sz="1900" dirty="0" err="1"/>
              <a:t>verdient</a:t>
            </a:r>
            <a:r>
              <a:rPr lang="en-US" sz="1900" dirty="0"/>
              <a:t> het om </a:t>
            </a:r>
            <a:r>
              <a:rPr lang="en-US" sz="1900" dirty="0" err="1"/>
              <a:t>gelijkwaardig</a:t>
            </a:r>
            <a:r>
              <a:rPr lang="en-US" sz="1900" dirty="0"/>
              <a:t> </a:t>
            </a:r>
            <a:r>
              <a:rPr lang="en-US" sz="1900" dirty="0" err="1"/>
              <a:t>behandeld</a:t>
            </a:r>
            <a:r>
              <a:rPr lang="en-US" sz="1900" dirty="0"/>
              <a:t> </a:t>
            </a:r>
            <a:r>
              <a:rPr lang="en-US" sz="1900" dirty="0" err="1"/>
              <a:t>te</a:t>
            </a:r>
            <a:r>
              <a:rPr lang="en-US" sz="1900" dirty="0"/>
              <a:t> </a:t>
            </a:r>
            <a:r>
              <a:rPr lang="en-US" sz="1900" dirty="0" err="1"/>
              <a:t>worden</a:t>
            </a:r>
            <a:r>
              <a:rPr lang="en-US" sz="1900" dirty="0"/>
              <a:t>, </a:t>
            </a:r>
            <a:r>
              <a:rPr lang="en-US" sz="1900" dirty="0" err="1"/>
              <a:t>ongeacht</a:t>
            </a:r>
            <a:r>
              <a:rPr lang="en-US" sz="1900" dirty="0"/>
              <a:t> </a:t>
            </a:r>
            <a:r>
              <a:rPr lang="en-US" sz="1900" dirty="0" err="1"/>
              <a:t>hun</a:t>
            </a:r>
            <a:r>
              <a:rPr lang="en-US" sz="1900" dirty="0"/>
              <a:t> </a:t>
            </a:r>
            <a:r>
              <a:rPr lang="en-US" sz="1900" dirty="0" err="1"/>
              <a:t>religie</a:t>
            </a:r>
            <a:r>
              <a:rPr lang="en-US" sz="1900" dirty="0"/>
              <a:t>, </a:t>
            </a:r>
            <a:r>
              <a:rPr lang="en-US" sz="1900" dirty="0" err="1"/>
              <a:t>huidskleur</a:t>
            </a:r>
            <a:r>
              <a:rPr lang="en-US" sz="1900" dirty="0"/>
              <a:t>, </a:t>
            </a:r>
            <a:r>
              <a:rPr lang="en-US" sz="1900" dirty="0" err="1"/>
              <a:t>genderidentiteit</a:t>
            </a:r>
            <a:r>
              <a:rPr lang="en-US" sz="1900" dirty="0"/>
              <a:t> of </a:t>
            </a:r>
            <a:r>
              <a:rPr lang="en-US" sz="1900" dirty="0" err="1"/>
              <a:t>seksualiteit</a:t>
            </a:r>
            <a:r>
              <a:rPr lang="en-US" sz="1900" dirty="0"/>
              <a:t>. 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De </a:t>
            </a:r>
            <a:r>
              <a:rPr lang="en-US" sz="1900" dirty="0" err="1"/>
              <a:t>heteronormatieve</a:t>
            </a:r>
            <a:r>
              <a:rPr lang="en-US" sz="1900" dirty="0"/>
              <a:t> </a:t>
            </a:r>
            <a:r>
              <a:rPr lang="en-US" sz="1900" dirty="0" err="1"/>
              <a:t>bril</a:t>
            </a:r>
            <a:r>
              <a:rPr lang="en-US" sz="1900" dirty="0"/>
              <a:t> die </a:t>
            </a:r>
            <a:r>
              <a:rPr lang="en-US" sz="1900" dirty="0" err="1"/>
              <a:t>mensen</a:t>
            </a:r>
            <a:r>
              <a:rPr lang="en-US" sz="1900" dirty="0"/>
              <a:t> </a:t>
            </a:r>
            <a:r>
              <a:rPr lang="en-US" sz="1900" dirty="0" err="1"/>
              <a:t>dragen</a:t>
            </a:r>
            <a:r>
              <a:rPr lang="en-US" sz="1900" dirty="0"/>
              <a:t> </a:t>
            </a:r>
            <a:r>
              <a:rPr lang="en-US" sz="1900" dirty="0" err="1"/>
              <a:t>en</a:t>
            </a:r>
            <a:r>
              <a:rPr lang="en-US" sz="1900" dirty="0"/>
              <a:t> </a:t>
            </a:r>
            <a:r>
              <a:rPr lang="en-US" sz="1900" dirty="0" err="1"/>
              <a:t>schijntolerantie</a:t>
            </a:r>
            <a:r>
              <a:rPr lang="en-US" sz="1900" dirty="0"/>
              <a:t> </a:t>
            </a:r>
            <a:r>
              <a:rPr lang="en-US" sz="1900" dirty="0" err="1"/>
              <a:t>staan</a:t>
            </a:r>
            <a:r>
              <a:rPr lang="en-US" sz="1900" dirty="0"/>
              <a:t> </a:t>
            </a:r>
            <a:r>
              <a:rPr lang="en-US" sz="1900" dirty="0" err="1"/>
              <a:t>dit</a:t>
            </a:r>
            <a:r>
              <a:rPr lang="en-US" sz="1900" dirty="0"/>
              <a:t> in de </a:t>
            </a:r>
            <a:r>
              <a:rPr lang="en-US" sz="1900" dirty="0" err="1"/>
              <a:t>weg</a:t>
            </a:r>
            <a:r>
              <a:rPr lang="en-US" sz="1900" dirty="0"/>
              <a:t>. </a:t>
            </a:r>
          </a:p>
          <a:p>
            <a:pPr marL="74295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dirty="0" err="1"/>
              <a:t>Heteronormativiteit</a:t>
            </a:r>
            <a:r>
              <a:rPr lang="en-US" sz="1900" dirty="0"/>
              <a:t> = Het </a:t>
            </a:r>
            <a:r>
              <a:rPr lang="en-US" sz="1900" dirty="0" err="1"/>
              <a:t>idee</a:t>
            </a:r>
            <a:r>
              <a:rPr lang="en-US" sz="1900" dirty="0"/>
              <a:t>/de </a:t>
            </a:r>
            <a:r>
              <a:rPr lang="en-US" sz="1900" dirty="0" err="1"/>
              <a:t>aanname</a:t>
            </a:r>
            <a:r>
              <a:rPr lang="en-US" sz="1900" dirty="0"/>
              <a:t> </a:t>
            </a:r>
            <a:r>
              <a:rPr lang="en-US" sz="1900" dirty="0" err="1"/>
              <a:t>dat</a:t>
            </a:r>
            <a:r>
              <a:rPr lang="en-US" sz="1900" dirty="0"/>
              <a:t> </a:t>
            </a:r>
            <a:r>
              <a:rPr lang="en-US" sz="1900" dirty="0" err="1"/>
              <a:t>heteroseksualiteit</a:t>
            </a:r>
            <a:r>
              <a:rPr lang="en-US" sz="1900" dirty="0"/>
              <a:t> de norm is, </a:t>
            </a:r>
            <a:r>
              <a:rPr lang="en-US" sz="1900" dirty="0" err="1"/>
              <a:t>en</a:t>
            </a:r>
            <a:r>
              <a:rPr lang="en-US" sz="1900" dirty="0"/>
              <a:t> van </a:t>
            </a:r>
            <a:r>
              <a:rPr lang="en-US" sz="1900" dirty="0" err="1"/>
              <a:t>iedereen</a:t>
            </a:r>
            <a:r>
              <a:rPr lang="en-US" sz="1900" dirty="0"/>
              <a:t> </a:t>
            </a:r>
            <a:r>
              <a:rPr lang="en-US" sz="1900" dirty="0" err="1"/>
              <a:t>wordt</a:t>
            </a:r>
            <a:r>
              <a:rPr lang="en-US" sz="1900" dirty="0"/>
              <a:t> </a:t>
            </a:r>
            <a:r>
              <a:rPr lang="en-US" sz="1900" dirty="0" err="1"/>
              <a:t>aangenomen</a:t>
            </a:r>
            <a:r>
              <a:rPr lang="en-US" sz="1900" dirty="0"/>
              <a:t> </a:t>
            </a:r>
            <a:r>
              <a:rPr lang="en-US" sz="1900" dirty="0" err="1"/>
              <a:t>dat</a:t>
            </a:r>
            <a:r>
              <a:rPr lang="en-US" sz="1900" dirty="0"/>
              <a:t> </a:t>
            </a:r>
            <a:r>
              <a:rPr lang="en-US" sz="1900" dirty="0" err="1"/>
              <a:t>ze</a:t>
            </a:r>
            <a:r>
              <a:rPr lang="en-US" sz="1900" dirty="0"/>
              <a:t> </a:t>
            </a:r>
            <a:r>
              <a:rPr lang="en-US" sz="1900" dirty="0" err="1"/>
              <a:t>heteroseksueel</a:t>
            </a:r>
            <a:r>
              <a:rPr lang="en-US" sz="1900" dirty="0"/>
              <a:t> </a:t>
            </a:r>
            <a:r>
              <a:rPr lang="en-US" sz="1900" dirty="0" err="1"/>
              <a:t>zijn</a:t>
            </a:r>
            <a:r>
              <a:rPr lang="en-US" sz="1900" dirty="0"/>
              <a:t> (</a:t>
            </a:r>
            <a:r>
              <a:rPr lang="en-US" sz="1900" dirty="0" err="1"/>
              <a:t>Fokkema</a:t>
            </a:r>
            <a:r>
              <a:rPr lang="en-US" sz="1900" dirty="0"/>
              <a:t>, 2006).</a:t>
            </a:r>
          </a:p>
          <a:p>
            <a:pPr marL="74295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dirty="0" err="1"/>
              <a:t>Schijntolerantie</a:t>
            </a:r>
            <a:r>
              <a:rPr lang="en-US" sz="1900" dirty="0"/>
              <a:t> = Men </a:t>
            </a:r>
            <a:r>
              <a:rPr lang="en-US" sz="1900" dirty="0" err="1"/>
              <a:t>accepteert</a:t>
            </a:r>
            <a:r>
              <a:rPr lang="en-US" sz="1900" dirty="0"/>
              <a:t> de LGBTQ+ </a:t>
            </a:r>
            <a:r>
              <a:rPr lang="en-US" sz="1900" dirty="0" err="1"/>
              <a:t>gemeenschap</a:t>
            </a:r>
            <a:r>
              <a:rPr lang="en-US" sz="1900" dirty="0"/>
              <a:t> </a:t>
            </a:r>
            <a:r>
              <a:rPr lang="en-US" sz="1900" dirty="0" err="1"/>
              <a:t>zolang</a:t>
            </a:r>
            <a:r>
              <a:rPr lang="en-US" sz="1900" dirty="0"/>
              <a:t> men </a:t>
            </a:r>
            <a:r>
              <a:rPr lang="en-US" sz="1900" dirty="0" err="1"/>
              <a:t>er</a:t>
            </a:r>
            <a:r>
              <a:rPr lang="en-US" sz="1900" dirty="0"/>
              <a:t> </a:t>
            </a:r>
            <a:r>
              <a:rPr lang="en-US" sz="1900" dirty="0" err="1"/>
              <a:t>zelf</a:t>
            </a:r>
            <a:r>
              <a:rPr lang="en-US" sz="1900" dirty="0"/>
              <a:t> </a:t>
            </a:r>
            <a:r>
              <a:rPr lang="en-US" sz="1900" dirty="0" err="1"/>
              <a:t>niet</a:t>
            </a:r>
            <a:r>
              <a:rPr lang="en-US" sz="1900" dirty="0"/>
              <a:t> </a:t>
            </a:r>
            <a:r>
              <a:rPr lang="en-US" sz="1900" dirty="0" err="1"/>
              <a:t>mee</a:t>
            </a:r>
            <a:r>
              <a:rPr lang="en-US" sz="1900" dirty="0"/>
              <a:t> </a:t>
            </a:r>
            <a:r>
              <a:rPr lang="en-US" sz="1900" dirty="0" err="1"/>
              <a:t>geconfronteerd</a:t>
            </a:r>
            <a:r>
              <a:rPr lang="en-US" sz="1900" dirty="0"/>
              <a:t> </a:t>
            </a:r>
            <a:r>
              <a:rPr lang="en-US" sz="1900" dirty="0" err="1"/>
              <a:t>wordt</a:t>
            </a:r>
            <a:r>
              <a:rPr lang="en-US" sz="1900" dirty="0"/>
              <a:t> (</a:t>
            </a:r>
            <a:r>
              <a:rPr lang="en-US" sz="1900" dirty="0" err="1"/>
              <a:t>Fokkema</a:t>
            </a:r>
            <a:r>
              <a:rPr lang="en-US" sz="1900" dirty="0"/>
              <a:t>, 2006).</a:t>
            </a:r>
          </a:p>
        </p:txBody>
      </p:sp>
    </p:spTree>
    <p:extLst>
      <p:ext uri="{BB962C8B-B14F-4D97-AF65-F5344CB8AC3E}">
        <p14:creationId xmlns:p14="http://schemas.microsoft.com/office/powerpoint/2010/main" val="176176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BrushVTI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3.xml><?xml version="1.0" encoding="utf-8"?>
<a:theme xmlns:a="http://schemas.openxmlformats.org/drawingml/2006/main" name="BrushVTI">
  <a:themeElements>
    <a:clrScheme name="AnalogousFromLightSeedLeftStep">
      <a:dk1>
        <a:srgbClr val="000000"/>
      </a:dk1>
      <a:lt1>
        <a:srgbClr val="FFFFFF"/>
      </a:lt1>
      <a:dk2>
        <a:srgbClr val="233E3B"/>
      </a:dk2>
      <a:lt2>
        <a:srgbClr val="E8E7E2"/>
      </a:lt2>
      <a:accent1>
        <a:srgbClr val="969DC6"/>
      </a:accent1>
      <a:accent2>
        <a:srgbClr val="7FA0BA"/>
      </a:accent2>
      <a:accent3>
        <a:srgbClr val="82ABAC"/>
      </a:accent3>
      <a:accent4>
        <a:srgbClr val="76AD98"/>
      </a:accent4>
      <a:accent5>
        <a:srgbClr val="84AE8C"/>
      </a:accent5>
      <a:accent6>
        <a:srgbClr val="85B078"/>
      </a:accent6>
      <a:hlink>
        <a:srgbClr val="8B8354"/>
      </a:hlink>
      <a:folHlink>
        <a:srgbClr val="848484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77D7B3F4A2D04488A98BA5E7E6AB39" ma:contentTypeVersion="9" ma:contentTypeDescription="Een nieuw document maken." ma:contentTypeScope="" ma:versionID="9522f37b49f4cffefc5bbddcdf7a34f9">
  <xsd:schema xmlns:xsd="http://www.w3.org/2001/XMLSchema" xmlns:xs="http://www.w3.org/2001/XMLSchema" xmlns:p="http://schemas.microsoft.com/office/2006/metadata/properties" xmlns:ns2="14210480-987e-480f-9ed3-ec05579fc9d4" targetNamespace="http://schemas.microsoft.com/office/2006/metadata/properties" ma:root="true" ma:fieldsID="ac0fd38fcbed1fa49f51433b2a7f0e1f" ns2:_="">
    <xsd:import namespace="14210480-987e-480f-9ed3-ec05579fc9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210480-987e-480f-9ed3-ec05579fc9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CB33DEB-F22D-4425-8E6D-7D9F6380C7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210480-987e-480f-9ed3-ec05579fc9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BB4FE2-C6AA-4ED9-BEEE-A70AE74B70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6E7D9A-CC29-48A1-AFEA-E21436E238B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772</Words>
  <Application>Microsoft Office PowerPoint</Application>
  <PresentationFormat>Breedbeeld</PresentationFormat>
  <Paragraphs>50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15</vt:i4>
      </vt:variant>
    </vt:vector>
  </HeadingPairs>
  <TitlesOfParts>
    <vt:vector size="23" baseType="lpstr">
      <vt:lpstr>Arial</vt:lpstr>
      <vt:lpstr>Century Gothic</vt:lpstr>
      <vt:lpstr>Elephant</vt:lpstr>
      <vt:lpstr>The Hand</vt:lpstr>
      <vt:lpstr>The Serif Hand Black</vt:lpstr>
      <vt:lpstr>SketchyVTI</vt:lpstr>
      <vt:lpstr>BrushVTI</vt:lpstr>
      <vt:lpstr>BrushVTI</vt:lpstr>
      <vt:lpstr>Regenboogouderen in de ouderenzorg Stellingenspel</vt:lpstr>
      <vt:lpstr>Er zijn maar twee genders</vt:lpstr>
      <vt:lpstr> Gender ≠ sekse </vt:lpstr>
      <vt:lpstr>Er zijn minder LGBTQ+’ers onder de ouderen dan onder de jongeren.</vt:lpstr>
      <vt:lpstr>Onzichtbare ouderen</vt:lpstr>
      <vt:lpstr>Taboe en discriminatie omtrent LGBTQ+ zijn cultuurafhankelijk.  </vt:lpstr>
      <vt:lpstr>De allochtone holebi bestaat niet. </vt:lpstr>
      <vt:lpstr> LGBTQ+’ers hebben het recht om gelijkwaardig behandeld te worden. </vt:lpstr>
      <vt:lpstr>De heteronormatieve bril en schijntolerantie</vt:lpstr>
      <vt:lpstr>De overstap naar een woonzorgcentrum is voor LGBTQ+-ouderen moeilijker dan voor andere ouderen.  </vt:lpstr>
      <vt:lpstr> Het gebeurt regelmatig dat LGBTQ+-ouderen bij de overstap naar een WZC hun seksuele voorkeur verbergen. </vt:lpstr>
      <vt:lpstr>Een inclusief diversiteitsbeleid</vt:lpstr>
      <vt:lpstr>Eenzaamheid en isolement komen minder voor bij LGBTQ+-ouderen </vt:lpstr>
      <vt:lpstr>Lonely, I am so lonely</vt:lpstr>
      <vt:lpstr>Zijn er nog 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Regenboogouderen in woonzorgcentra Stellingenspel</dc:title>
  <dc:creator>gitte bruyninckx</dc:creator>
  <cp:lastModifiedBy>Emma Van Malderen</cp:lastModifiedBy>
  <cp:revision>7</cp:revision>
  <cp:lastPrinted>2020-04-10T14:07:19Z</cp:lastPrinted>
  <dcterms:created xsi:type="dcterms:W3CDTF">2020-03-29T17:28:09Z</dcterms:created>
  <dcterms:modified xsi:type="dcterms:W3CDTF">2020-05-30T10:55:13Z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0x010100F677D7B3F4A2D04488A98BA5E7E6AB39</vt:lpwstr>
  </property>
</Properties>
</file>