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148"/>
  </p:notesMasterIdLst>
  <p:sldIdLst>
    <p:sldId id="414" r:id="rId5"/>
    <p:sldId id="417" r:id="rId6"/>
    <p:sldId id="258" r:id="rId7"/>
    <p:sldId id="257" r:id="rId8"/>
    <p:sldId id="259" r:id="rId9"/>
    <p:sldId id="260" r:id="rId10"/>
    <p:sldId id="446" r:id="rId11"/>
    <p:sldId id="261" r:id="rId12"/>
    <p:sldId id="447" r:id="rId13"/>
    <p:sldId id="262" r:id="rId14"/>
    <p:sldId id="448" r:id="rId15"/>
    <p:sldId id="263" r:id="rId16"/>
    <p:sldId id="264" r:id="rId17"/>
    <p:sldId id="265" r:id="rId18"/>
    <p:sldId id="266" r:id="rId19"/>
    <p:sldId id="419" r:id="rId20"/>
    <p:sldId id="420" r:id="rId21"/>
    <p:sldId id="426" r:id="rId22"/>
    <p:sldId id="428" r:id="rId23"/>
    <p:sldId id="429" r:id="rId24"/>
    <p:sldId id="421" r:id="rId25"/>
    <p:sldId id="430" r:id="rId26"/>
    <p:sldId id="431" r:id="rId27"/>
    <p:sldId id="432" r:id="rId28"/>
    <p:sldId id="422" r:id="rId29"/>
    <p:sldId id="434" r:id="rId30"/>
    <p:sldId id="435" r:id="rId31"/>
    <p:sldId id="439" r:id="rId32"/>
    <p:sldId id="423" r:id="rId33"/>
    <p:sldId id="437" r:id="rId34"/>
    <p:sldId id="436" r:id="rId35"/>
    <p:sldId id="438" r:id="rId36"/>
    <p:sldId id="424" r:id="rId37"/>
    <p:sldId id="440" r:id="rId38"/>
    <p:sldId id="441" r:id="rId39"/>
    <p:sldId id="442" r:id="rId40"/>
    <p:sldId id="267" r:id="rId41"/>
    <p:sldId id="268" r:id="rId42"/>
    <p:sldId id="269" r:id="rId43"/>
    <p:sldId id="357" r:id="rId44"/>
    <p:sldId id="318" r:id="rId45"/>
    <p:sldId id="283" r:id="rId46"/>
    <p:sldId id="278" r:id="rId47"/>
    <p:sldId id="282" r:id="rId48"/>
    <p:sldId id="443" r:id="rId49"/>
    <p:sldId id="445" r:id="rId50"/>
    <p:sldId id="345" r:id="rId51"/>
    <p:sldId id="346" r:id="rId52"/>
    <p:sldId id="347" r:id="rId53"/>
    <p:sldId id="327" r:id="rId54"/>
    <p:sldId id="349" r:id="rId55"/>
    <p:sldId id="350" r:id="rId56"/>
    <p:sldId id="351" r:id="rId57"/>
    <p:sldId id="328" r:id="rId58"/>
    <p:sldId id="353" r:id="rId59"/>
    <p:sldId id="354" r:id="rId60"/>
    <p:sldId id="355" r:id="rId61"/>
    <p:sldId id="289" r:id="rId62"/>
    <p:sldId id="290" r:id="rId63"/>
    <p:sldId id="291" r:id="rId64"/>
    <p:sldId id="320" r:id="rId65"/>
    <p:sldId id="359" r:id="rId66"/>
    <p:sldId id="293" r:id="rId67"/>
    <p:sldId id="294" r:id="rId68"/>
    <p:sldId id="295" r:id="rId69"/>
    <p:sldId id="361" r:id="rId70"/>
    <p:sldId id="329" r:id="rId71"/>
    <p:sldId id="362" r:id="rId72"/>
    <p:sldId id="363" r:id="rId73"/>
    <p:sldId id="364" r:id="rId74"/>
    <p:sldId id="330" r:id="rId75"/>
    <p:sldId id="365" r:id="rId76"/>
    <p:sldId id="366" r:id="rId77"/>
    <p:sldId id="367" r:id="rId78"/>
    <p:sldId id="331" r:id="rId79"/>
    <p:sldId id="368" r:id="rId80"/>
    <p:sldId id="369" r:id="rId81"/>
    <p:sldId id="370" r:id="rId82"/>
    <p:sldId id="296" r:id="rId83"/>
    <p:sldId id="297" r:id="rId84"/>
    <p:sldId id="298" r:id="rId85"/>
    <p:sldId id="321" r:id="rId86"/>
    <p:sldId id="373" r:id="rId87"/>
    <p:sldId id="300" r:id="rId88"/>
    <p:sldId id="301" r:id="rId89"/>
    <p:sldId id="302" r:id="rId90"/>
    <p:sldId id="372" r:id="rId91"/>
    <p:sldId id="332" r:id="rId92"/>
    <p:sldId id="374" r:id="rId93"/>
    <p:sldId id="375" r:id="rId94"/>
    <p:sldId id="376" r:id="rId95"/>
    <p:sldId id="335" r:id="rId96"/>
    <p:sldId id="377" r:id="rId97"/>
    <p:sldId id="378" r:id="rId98"/>
    <p:sldId id="379" r:id="rId99"/>
    <p:sldId id="334" r:id="rId100"/>
    <p:sldId id="380" r:id="rId101"/>
    <p:sldId id="381" r:id="rId102"/>
    <p:sldId id="382" r:id="rId103"/>
    <p:sldId id="413" r:id="rId104"/>
    <p:sldId id="304" r:id="rId105"/>
    <p:sldId id="306" r:id="rId106"/>
    <p:sldId id="322" r:id="rId107"/>
    <p:sldId id="383" r:id="rId108"/>
    <p:sldId id="307" r:id="rId109"/>
    <p:sldId id="308" r:id="rId110"/>
    <p:sldId id="385" r:id="rId111"/>
    <p:sldId id="309" r:id="rId112"/>
    <p:sldId id="387" r:id="rId113"/>
    <p:sldId id="400" r:id="rId114"/>
    <p:sldId id="337" r:id="rId115"/>
    <p:sldId id="388" r:id="rId116"/>
    <p:sldId id="389" r:id="rId117"/>
    <p:sldId id="390" r:id="rId118"/>
    <p:sldId id="338" r:id="rId119"/>
    <p:sldId id="394" r:id="rId120"/>
    <p:sldId id="392" r:id="rId121"/>
    <p:sldId id="393" r:id="rId122"/>
    <p:sldId id="339" r:id="rId123"/>
    <p:sldId id="398" r:id="rId124"/>
    <p:sldId id="396" r:id="rId125"/>
    <p:sldId id="397" r:id="rId126"/>
    <p:sldId id="311" r:id="rId127"/>
    <p:sldId id="312" r:id="rId128"/>
    <p:sldId id="313" r:id="rId129"/>
    <p:sldId id="323" r:id="rId130"/>
    <p:sldId id="399" r:id="rId131"/>
    <p:sldId id="314" r:id="rId132"/>
    <p:sldId id="315" r:id="rId133"/>
    <p:sldId id="316" r:id="rId134"/>
    <p:sldId id="401" r:id="rId135"/>
    <p:sldId id="402" r:id="rId136"/>
    <p:sldId id="403" r:id="rId137"/>
    <p:sldId id="404" r:id="rId138"/>
    <p:sldId id="405" r:id="rId139"/>
    <p:sldId id="342" r:id="rId140"/>
    <p:sldId id="406" r:id="rId141"/>
    <p:sldId id="407" r:id="rId142"/>
    <p:sldId id="408" r:id="rId143"/>
    <p:sldId id="343" r:id="rId144"/>
    <p:sldId id="412" r:id="rId145"/>
    <p:sldId id="410" r:id="rId146"/>
    <p:sldId id="411" r:id="rId14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45" autoAdjust="0"/>
    <p:restoredTop sz="90929"/>
  </p:normalViewPr>
  <p:slideViewPr>
    <p:cSldViewPr>
      <p:cViewPr varScale="1">
        <p:scale>
          <a:sx n="68" d="100"/>
          <a:sy n="68" d="100"/>
        </p:scale>
        <p:origin x="7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presProps" Target="presProps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viewProps" Target="viewProp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theme" Target="theme/theme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A2270A-2E77-4616-81C8-4FD4515E436C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82888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2FD259-F08C-40C7-A5BD-E0A2CD24914E}" type="slidenum">
              <a:rPr lang="nl-NL" altLang="nl-BE" smtClean="0"/>
              <a:pPr>
                <a:spcBef>
                  <a:spcPct val="0"/>
                </a:spcBef>
              </a:pPr>
              <a:t>59</a:t>
            </a:fld>
            <a:endParaRPr lang="nl-NL" altLang="nl-BE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97222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DA53-1952-4636-A661-6648540882E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3532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7FF2-A70A-4A02-BFB3-C6C5CB563D77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1497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nl-BE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nl-BE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FD37-E847-4696-8C1D-C62D8F00CD47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7264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066A-C47F-4314-8E80-2951A2BC40FC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18444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nl-BE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nl-BE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1350-6AA2-4932-A591-E2F7157DEE51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55646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7EAB-41B7-44FB-ADB3-5B4F3D04DE1F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367713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9D4B-F849-4EE8-92C2-A2DC40D5A83A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236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CDA4-ADEB-4BFC-A7E2-4C370826DC97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27752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nl-BE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9F264-3AF2-446E-B860-BE2654CD6C6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206995166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nl-BE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168D-045B-4AEF-AE97-BD51E1FCF64C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399681409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BD5C-D764-4220-AB06-B8286FBEC329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75120382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553F-75FC-42A9-9EF5-C29DDDF71788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89574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C09F-8F8F-4F4F-B2D3-1EE342DD2FF9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4491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FCC9-12C0-4E5D-90A9-0D20B2DE2C4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8806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D86F-4F27-403A-8BE6-06EA2C5EFFB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435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E844-C96C-4F8F-863E-5DFE56D5EEEF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277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D22CC-56BF-4BC9-9F58-8E24BA1462AE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6948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C7954-702B-4B5E-8CAF-E5C26F11F24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5639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87ED-951D-4869-936E-B723EACD546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787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en-US" altLang="nl-BE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en-US" alt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2C6C9F5-76FF-4B5B-A2B0-210A725D5F1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9" r:id="rId11"/>
    <p:sldLayoutId id="2147483744" r:id="rId12"/>
    <p:sldLayoutId id="2147483750" r:id="rId13"/>
    <p:sldLayoutId id="2147483745" r:id="rId14"/>
    <p:sldLayoutId id="2147483746" r:id="rId15"/>
    <p:sldLayoutId id="2147483747" r:id="rId16"/>
    <p:sldLayoutId id="2147483751" r:id="rId17"/>
    <p:sldLayoutId id="2147483752" r:id="rId18"/>
    <p:sldLayoutId id="2147483753" r:id="rId19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0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7.xml"/><Relationship Id="rId6" Type="http://schemas.openxmlformats.org/officeDocument/2006/relationships/slide" Target="slide101.xml"/><Relationship Id="rId5" Type="http://schemas.openxmlformats.org/officeDocument/2006/relationships/slide" Target="slide104.xml"/><Relationship Id="rId4" Type="http://schemas.openxmlformats.org/officeDocument/2006/relationships/slide" Target="slide103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" Target="slide102.xml"/><Relationship Id="rId1" Type="http://schemas.openxmlformats.org/officeDocument/2006/relationships/slideLayout" Target="../slideLayouts/slideLayout1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102.xml"/><Relationship Id="rId2" Type="http://schemas.openxmlformats.org/officeDocument/2006/relationships/slide" Target="slide105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slide" Target="slide104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9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5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slide" Target="slide10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slide" Target="slide111.xml"/><Relationship Id="rId1" Type="http://schemas.openxmlformats.org/officeDocument/2006/relationships/slideLayout" Target="../slideLayouts/slideLayout19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slide" Target="slide112.xm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3.xml"/><Relationship Id="rId5" Type="http://schemas.openxmlformats.org/officeDocument/2006/relationships/slide" Target="slide114.xml"/><Relationship Id="rId4" Type="http://schemas.openxmlformats.org/officeDocument/2006/relationships/image" Target="../media/image45.png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15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11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" Target="slide111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8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11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115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21.xml"/><Relationship Id="rId2" Type="http://schemas.openxmlformats.org/officeDocument/2006/relationships/slide" Target="slide1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4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slide" Target="slide125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7.xml"/><Relationship Id="rId6" Type="http://schemas.openxmlformats.org/officeDocument/2006/relationships/slide" Target="slide124.xml"/><Relationship Id="rId5" Type="http://schemas.openxmlformats.org/officeDocument/2006/relationships/slide" Target="slide127.xml"/><Relationship Id="rId4" Type="http://schemas.openxmlformats.org/officeDocument/2006/relationships/slide" Target="slide126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" Target="slide125.xml"/><Relationship Id="rId1" Type="http://schemas.openxmlformats.org/officeDocument/2006/relationships/slideLayout" Target="../slideLayouts/slideLayout1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25.xml"/><Relationship Id="rId2" Type="http://schemas.openxmlformats.org/officeDocument/2006/relationships/slide" Target="slide128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130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slide" Target="slide12.xml"/><Relationship Id="rId4" Type="http://schemas.openxmlformats.org/officeDocument/2006/relationships/image" Target="../media/image5.wmf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8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slide" Target="slide132.xml"/><Relationship Id="rId1" Type="http://schemas.openxmlformats.org/officeDocument/2006/relationships/slideLayout" Target="../slideLayouts/slideLayout19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slide" Target="slide135.xml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3.xml"/><Relationship Id="rId5" Type="http://schemas.openxmlformats.org/officeDocument/2006/relationships/slide" Target="slide134.xml"/><Relationship Id="rId4" Type="http://schemas.openxmlformats.org/officeDocument/2006/relationships/image" Target="../media/image54.png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slide" Target="slide136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slide" Target="slide132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slide" Target="slide132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138.xml"/><Relationship Id="rId2" Type="http://schemas.openxmlformats.org/officeDocument/2006/relationships/slide" Target="slide13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9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slide" Target="slide140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136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slide" Target="slide13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" Target="slide142.xml"/><Relationship Id="rId2" Type="http://schemas.openxmlformats.org/officeDocument/2006/relationships/slide" Target="slide1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slide" Target="slide140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" Target="slide140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gif"/><Relationship Id="rId5" Type="http://schemas.openxmlformats.org/officeDocument/2006/relationships/slide" Target="slide14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slide" Target="slide34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slide" Target="slide38.xml"/><Relationship Id="rId5" Type="http://schemas.openxmlformats.org/officeDocument/2006/relationships/slide" Target="slide40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" Target="slide3.xml"/><Relationship Id="rId7" Type="http://schemas.openxmlformats.org/officeDocument/2006/relationships/slide" Target="slide100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9.xml"/><Relationship Id="rId5" Type="http://schemas.openxmlformats.org/officeDocument/2006/relationships/slide" Target="slide123.xml"/><Relationship Id="rId4" Type="http://schemas.openxmlformats.org/officeDocument/2006/relationships/slide" Target="slide5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slide" Target="slide4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9.xml"/><Relationship Id="rId5" Type="http://schemas.openxmlformats.org/officeDocument/2006/relationships/slide" Target="slide48.xml"/><Relationship Id="rId4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slide" Target="slide59.xml"/><Relationship Id="rId5" Type="http://schemas.openxmlformats.org/officeDocument/2006/relationships/slide" Target="slide61.xml"/><Relationship Id="rId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60.xml"/><Relationship Id="rId1" Type="http://schemas.openxmlformats.org/officeDocument/2006/relationships/slideLayout" Target="../slideLayouts/slideLayout1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6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6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0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slide" Target="slide7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3.xml"/><Relationship Id="rId5" Type="http://schemas.openxmlformats.org/officeDocument/2006/relationships/slide" Target="slide72.xml"/><Relationship Id="rId4" Type="http://schemas.openxmlformats.org/officeDocument/2006/relationships/image" Target="../media/image24.pn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Relationship Id="rId6" Type="http://schemas.openxmlformats.org/officeDocument/2006/relationships/slide" Target="slide80.xml"/><Relationship Id="rId5" Type="http://schemas.openxmlformats.org/officeDocument/2006/relationships/slide" Target="slide83.xml"/><Relationship Id="rId4" Type="http://schemas.openxmlformats.org/officeDocument/2006/relationships/slide" Target="slide8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81.xml"/><Relationship Id="rId1" Type="http://schemas.openxmlformats.org/officeDocument/2006/relationships/slideLayout" Target="../slideLayouts/slideLayout1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4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Documents%20and%20Settings\Francis%20Bleus\Mijn%20documenten\TISL\2N\powerpoints\wisselschakeling.ppt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83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86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9.xml"/><Relationship Id="rId4" Type="http://schemas.openxmlformats.org/officeDocument/2006/relationships/slide" Target="slide84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19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slide" Target="slide91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9.xml"/><Relationship Id="rId5" Type="http://schemas.openxmlformats.org/officeDocument/2006/relationships/slide" Target="slide90.xml"/><Relationship Id="rId4" Type="http://schemas.openxmlformats.org/officeDocument/2006/relationships/image" Target="../media/image33.png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8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8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r>
              <a:rPr lang="fr-BE" altLang="nl-BE" sz="4400"/>
              <a:t>LICHTSCHAKELINGEN</a:t>
            </a:r>
            <a:br>
              <a:rPr lang="fr-BE" altLang="nl-BE"/>
            </a:br>
            <a:endParaRPr lang="nl-NL" altLang="nl-BE"/>
          </a:p>
        </p:txBody>
      </p:sp>
      <p:sp>
        <p:nvSpPr>
          <p:cNvPr id="921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914400" cy="890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altLang="nl-BE" sz="2000"/>
              <a:t>UITVOEREND SCHEMA</a:t>
            </a:r>
          </a:p>
          <a:p>
            <a:endParaRPr lang="fr-BE" altLang="nl-BE" sz="2000"/>
          </a:p>
          <a:p>
            <a:r>
              <a:rPr lang="fr-BE" altLang="nl-BE" sz="2000"/>
              <a:t>TOONT LIGGING DRADEN TEN OPZICHTE VAN DE TOESTELLEN</a:t>
            </a:r>
          </a:p>
          <a:p>
            <a:endParaRPr lang="fr-BE" altLang="nl-BE" sz="2000"/>
          </a:p>
          <a:p>
            <a:r>
              <a:rPr lang="fr-BE" altLang="nl-BE" sz="2000"/>
              <a:t>VEELLIJNIGE TEKENWIJZE</a:t>
            </a:r>
            <a:endParaRPr lang="nl-NL" altLang="nl-BE" sz="2000"/>
          </a:p>
        </p:txBody>
      </p:sp>
      <p:sp>
        <p:nvSpPr>
          <p:cNvPr id="1843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843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2.5 Kruischakeling</a:t>
            </a:r>
            <a:endParaRPr lang="nl-NL" altLang="nl-BE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Theorie</a:t>
            </a:r>
          </a:p>
          <a:p>
            <a:endParaRPr lang="fr-BE" altLang="nl-BE"/>
          </a:p>
          <a:p>
            <a:r>
              <a:rPr lang="fr-BE" altLang="nl-BE"/>
              <a:t>Symbool</a:t>
            </a:r>
          </a:p>
          <a:p>
            <a:endParaRPr lang="fr-BE" altLang="nl-BE"/>
          </a:p>
          <a:p>
            <a:r>
              <a:rPr lang="fr-BE" altLang="nl-BE"/>
              <a:t>Schema’s</a:t>
            </a:r>
          </a:p>
          <a:p>
            <a:endParaRPr lang="fr-BE" altLang="nl-BE"/>
          </a:p>
          <a:p>
            <a:r>
              <a:rPr lang="fr-BE" altLang="nl-BE"/>
              <a:t>Oefeningen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116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16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THEORIE</a:t>
            </a:r>
            <a:endParaRPr lang="nl-NL" altLang="nl-B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00213"/>
            <a:ext cx="6348413" cy="43418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Doel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 ( 2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wissel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kruis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of 4 (2wissel2kruis)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droge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ruimte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Herkenningspunten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7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aansluitpunten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endParaRPr lang="fr-BE" altLang="nl-BE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trappenhal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gang, …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nl-NL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4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264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SYMBOOL</a:t>
            </a:r>
            <a:endParaRPr lang="nl-NL" altLang="nl-BE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Eenlijnig symbool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Veellijnig symbool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Foto</a:t>
            </a:r>
            <a:endParaRPr lang="nl-NL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3668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905000"/>
            <a:ext cx="1162050" cy="1255713"/>
          </a:xfrm>
        </p:spPr>
      </p:pic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1577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0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4600" y="5562600"/>
            <a:ext cx="609600" cy="5334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3671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3672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kruisschakelaar</a:t>
            </a:r>
            <a:endParaRPr lang="nl-NL" altLang="nl-BE"/>
          </a:p>
        </p:txBody>
      </p:sp>
      <p:sp>
        <p:nvSpPr>
          <p:cNvPr id="11469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4692" name="Text Box 7"/>
          <p:cNvSpPr txBox="1">
            <a:spLocks noChangeArrowheads="1"/>
          </p:cNvSpPr>
          <p:nvPr/>
        </p:nvSpPr>
        <p:spPr bwMode="auto">
          <a:xfrm>
            <a:off x="2411413" y="1943100"/>
            <a:ext cx="284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4 aansluitklemmen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14693" name="Picture 14" descr="Afbeeldingsresultaat voor kruisschakela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586038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Schema’s</a:t>
            </a:r>
            <a:endParaRPr lang="nl-NL" altLang="nl-BE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endParaRPr lang="fr-BE" altLang="nl-BE"/>
          </a:p>
          <a:p>
            <a:r>
              <a:rPr lang="fr-BE" altLang="nl-BE"/>
              <a:t>Leidingschema</a:t>
            </a:r>
          </a:p>
          <a:p>
            <a:endParaRPr lang="fr-BE" altLang="nl-BE"/>
          </a:p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1157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57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STROOMKRINGSCHEMA </a:t>
            </a:r>
            <a:endParaRPr lang="nl-NL" altLang="nl-BE"/>
          </a:p>
        </p:txBody>
      </p:sp>
      <p:pic>
        <p:nvPicPr>
          <p:cNvPr id="1167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5888"/>
            <a:ext cx="34290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6741" name="Text Box 7"/>
          <p:cNvSpPr txBox="1">
            <a:spLocks noChangeArrowheads="1"/>
          </p:cNvSpPr>
          <p:nvPr/>
        </p:nvSpPr>
        <p:spPr bwMode="auto">
          <a:xfrm>
            <a:off x="762000" y="19812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3 bedieningspunten		4 bedieningspunten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674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1674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37338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pic>
        <p:nvPicPr>
          <p:cNvPr id="1177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636838"/>
            <a:ext cx="6986588" cy="3024187"/>
          </a:xfrm>
        </p:spPr>
      </p:pic>
      <p:sp>
        <p:nvSpPr>
          <p:cNvPr id="11776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7765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1524000" y="1905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3 bedieningspunten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17713"/>
            <a:ext cx="7583488" cy="3849687"/>
          </a:xfrm>
        </p:spPr>
        <p:txBody>
          <a:bodyPr/>
          <a:lstStyle/>
          <a:p>
            <a:r>
              <a:rPr lang="fr-BE" altLang="nl-BE" sz="2400"/>
              <a:t>4 Bedieningspunten</a:t>
            </a:r>
            <a:endParaRPr lang="nl-NL" altLang="nl-BE" sz="2400"/>
          </a:p>
        </p:txBody>
      </p:sp>
      <p:sp>
        <p:nvSpPr>
          <p:cNvPr id="1187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87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696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</a:p>
        </p:txBody>
      </p:sp>
      <p:pic>
        <p:nvPicPr>
          <p:cNvPr id="1198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09800"/>
            <a:ext cx="6629400" cy="3511550"/>
          </a:xfrm>
        </p:spPr>
      </p:pic>
      <p:sp>
        <p:nvSpPr>
          <p:cNvPr id="1198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981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9814" name="Text Box 8"/>
          <p:cNvSpPr txBox="1">
            <a:spLocks noChangeArrowheads="1"/>
          </p:cNvSpPr>
          <p:nvPr/>
        </p:nvSpPr>
        <p:spPr bwMode="auto">
          <a:xfrm>
            <a:off x="1295400" y="2133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3 Bedieningspunten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  <a:endParaRPr lang="nl-NL" altLang="nl-BE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400"/>
              <a:t>4 bedieningspunten</a:t>
            </a:r>
            <a:endParaRPr lang="nl-NL" altLang="nl-BE" sz="2400"/>
          </a:p>
        </p:txBody>
      </p:sp>
      <p:sp>
        <p:nvSpPr>
          <p:cNvPr id="1208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08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208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24125"/>
            <a:ext cx="6705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62611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121859" name="Rectangle 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21860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nl-BE" altLang="nl-BE" sz="2800"/>
          </a:p>
        </p:txBody>
      </p:sp>
      <p:sp>
        <p:nvSpPr>
          <p:cNvPr id="12186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186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1) Welk is het juiste veellijnig symbool van de kruisschakellaar</a:t>
            </a:r>
            <a:endParaRPr lang="nl-NL" altLang="nl-BE" sz="3200"/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5029200"/>
            <a:ext cx="1597025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3733800"/>
            <a:ext cx="94773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1365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858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685800" y="5181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889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28194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890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4114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891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5638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1239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249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1259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2) Waar gebruikt men de kruisschakelaar zeker niet</a:t>
            </a:r>
            <a:endParaRPr lang="nl-NL" altLang="nl-BE" sz="32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000"/>
              <a:t>A	Op wc</a:t>
            </a:r>
          </a:p>
          <a:p>
            <a:endParaRPr lang="fr-BE" altLang="nl-BE" sz="2000"/>
          </a:p>
          <a:p>
            <a:endParaRPr lang="fr-BE" altLang="nl-BE" sz="2000"/>
          </a:p>
          <a:p>
            <a:r>
              <a:rPr lang="fr-BE" altLang="nl-BE" sz="2000"/>
              <a:t>B	In een trappenhal</a:t>
            </a:r>
          </a:p>
          <a:p>
            <a:endParaRPr lang="fr-BE" altLang="nl-BE" sz="2000"/>
          </a:p>
          <a:p>
            <a:endParaRPr lang="fr-BE" altLang="nl-BE" sz="2000"/>
          </a:p>
          <a:p>
            <a:r>
              <a:rPr lang="fr-BE" altLang="nl-BE" sz="2000"/>
              <a:t>C	In een gang</a:t>
            </a:r>
            <a:endParaRPr lang="nl-NL" altLang="nl-BE" sz="2000"/>
          </a:p>
        </p:txBody>
      </p:sp>
      <p:sp>
        <p:nvSpPr>
          <p:cNvPr id="1269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3048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69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1981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698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4114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1280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1290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Deze leerstof licht je duidelijk niet !</a:t>
            </a:r>
            <a:endParaRPr lang="nl-NL" altLang="nl-BE"/>
          </a:p>
        </p:txBody>
      </p:sp>
      <p:sp>
        <p:nvSpPr>
          <p:cNvPr id="130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3) Waaraan kan men een kruisschakelaar herkennen</a:t>
            </a:r>
            <a:endParaRPr lang="nl-NL" altLang="nl-BE" sz="32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	5 aansluitklemmen, code eindigt op cijfer 8 en                  2 bedieningsknoppen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	4 aansluitklemmen, code eindigt op cijfer 7 en                  2 bedieningsknoppen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	4 aansluitklemmen, code eindigt op cijfer 7 en                  1 bedieningsknop</a:t>
            </a: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181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10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733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107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362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EENDRAADSCHEMA</a:t>
            </a:r>
            <a:endParaRPr lang="nl-NL" altLang="nl-BE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000"/>
              <a:t>GEEFT OVERZICHT VAN EEN VASTE ELEKTRISCHE INSTALLATIE ZONDER REKENING TE HOUDEN MET DE PLAATS VAN HET ELEKTRISCH MATERIAAL.</a:t>
            </a:r>
          </a:p>
          <a:p>
            <a:endParaRPr lang="fr-BE" altLang="nl-BE" sz="2000"/>
          </a:p>
          <a:p>
            <a:r>
              <a:rPr lang="fr-BE" altLang="nl-BE" sz="2000"/>
              <a:t>VERKLAREND SCHEMA</a:t>
            </a:r>
          </a:p>
          <a:p>
            <a:endParaRPr lang="fr-BE" altLang="nl-BE" sz="2000"/>
          </a:p>
          <a:p>
            <a:r>
              <a:rPr lang="fr-BE" altLang="nl-BE" sz="2000"/>
              <a:t>EENLIJNIGE TEKENWIJZE</a:t>
            </a:r>
          </a:p>
          <a:p>
            <a:endParaRPr lang="fr-BE" altLang="nl-BE" sz="2000"/>
          </a:p>
          <a:p>
            <a:r>
              <a:rPr lang="fr-BE" altLang="nl-BE" sz="2000"/>
              <a:t>VB</a:t>
            </a:r>
            <a:endParaRPr lang="nl-NL" altLang="nl-BE" sz="2000"/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813" y="5229225"/>
            <a:ext cx="533400" cy="585788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0485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048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altLang="nl-BE"/>
              <a:t>EINDE</a:t>
            </a:r>
            <a:endParaRPr lang="nl-NL" altLang="nl-B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Proficiat je hebt de gehele presentatie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over de lichtschakelingen doorlopen.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Je beschikt nu over voldoende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capaciteiten om zelfstandig schema’s te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Tekenen.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l-NL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33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34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2.3 Serieschakeling</a:t>
            </a:r>
            <a:endParaRPr lang="nl-NL" altLang="nl-BE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Theorie</a:t>
            </a:r>
          </a:p>
          <a:p>
            <a:endParaRPr lang="fr-BE" altLang="nl-BE"/>
          </a:p>
          <a:p>
            <a:r>
              <a:rPr lang="fr-BE" altLang="nl-BE"/>
              <a:t>Symbool</a:t>
            </a:r>
          </a:p>
          <a:p>
            <a:endParaRPr lang="fr-BE" altLang="nl-BE"/>
          </a:p>
          <a:p>
            <a:r>
              <a:rPr lang="fr-BE" altLang="nl-BE"/>
              <a:t>Schema’s</a:t>
            </a:r>
          </a:p>
          <a:p>
            <a:endParaRPr lang="fr-BE" altLang="nl-BE"/>
          </a:p>
          <a:p>
            <a:r>
              <a:rPr lang="fr-BE" altLang="nl-BE"/>
              <a:t>Oefeningen</a:t>
            </a:r>
            <a:endParaRPr lang="nl-NL" altLang="nl-BE"/>
          </a:p>
        </p:txBody>
      </p:sp>
      <p:sp>
        <p:nvSpPr>
          <p:cNvPr id="13517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5173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THEORIE</a:t>
            </a:r>
            <a:endParaRPr lang="nl-NL" altLang="nl-BE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Doel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droge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ruimte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Herkenningspunten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   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aansluitpunten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endParaRPr lang="fr-BE" altLang="nl-BE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klaslokaal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living, …</a:t>
            </a:r>
            <a:endParaRPr lang="nl-NL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19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6197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SYMBOOL</a:t>
            </a:r>
            <a:endParaRPr lang="nl-NL" altLang="nl-BE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altLang="nl-BE" sz="2800"/>
              <a:t>Eenlijnig symbol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Veellijnig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Foto</a:t>
            </a:r>
            <a:endParaRPr lang="nl-NL" altLang="nl-BE" sz="2800"/>
          </a:p>
        </p:txBody>
      </p:sp>
      <p:pic>
        <p:nvPicPr>
          <p:cNvPr id="137220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0088" y="1981200"/>
            <a:ext cx="1128712" cy="1219200"/>
          </a:xfrm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19812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2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4288" y="5300663"/>
            <a:ext cx="533400" cy="5334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7223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7224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serieschakelaar</a:t>
            </a:r>
            <a:endParaRPr lang="nl-NL" altLang="nl-BE"/>
          </a:p>
        </p:txBody>
      </p:sp>
      <p:sp>
        <p:nvSpPr>
          <p:cNvPr id="13824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8244" name="Text Box 6"/>
          <p:cNvSpPr txBox="1">
            <a:spLocks noChangeArrowheads="1"/>
          </p:cNvSpPr>
          <p:nvPr/>
        </p:nvSpPr>
        <p:spPr bwMode="auto">
          <a:xfrm>
            <a:off x="1908175" y="2155825"/>
            <a:ext cx="2916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3 aansluitklemmen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8245" name="Rectangle 8"/>
          <p:cNvSpPr>
            <a:spLocks noChangeArrowheads="1"/>
          </p:cNvSpPr>
          <p:nvPr/>
        </p:nvSpPr>
        <p:spPr bwMode="auto">
          <a:xfrm>
            <a:off x="367188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38246" name="Picture 14" descr="Afbeeldingsresultaat voor serie schakela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2798763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Schema’s</a:t>
            </a:r>
            <a:endParaRPr lang="nl-NL" altLang="nl-BE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endParaRPr lang="fr-BE" altLang="nl-BE"/>
          </a:p>
          <a:p>
            <a:r>
              <a:rPr lang="fr-BE" altLang="nl-BE"/>
              <a:t>Leidingschema</a:t>
            </a:r>
          </a:p>
          <a:p>
            <a:endParaRPr lang="fr-BE" altLang="nl-BE"/>
          </a:p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139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9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  <a:endParaRPr lang="nl-NL" altLang="nl-B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BE" altLang="nl-BE"/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3149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0294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pic>
        <p:nvPicPr>
          <p:cNvPr id="141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668588"/>
            <a:ext cx="5192713" cy="2865437"/>
          </a:xfrm>
        </p:spPr>
      </p:pic>
      <p:sp>
        <p:nvSpPr>
          <p:cNvPr id="14131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131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VB EENDRAADSCHEMA</a:t>
            </a:r>
            <a:endParaRPr lang="nl-NL" altLang="nl-BE"/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4213" y="1760538"/>
          <a:ext cx="6561137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Image-document" r:id="rId3" imgW="4927060" imgH="2821021" progId="Imaging.document">
                  <p:embed/>
                </p:oleObj>
              </mc:Choice>
              <mc:Fallback>
                <p:oleObj name="Image-document" r:id="rId3" imgW="4927060" imgH="2821021" progId="Imaging.document">
                  <p:embed/>
                  <p:pic>
                    <p:nvPicPr>
                      <p:cNvPr id="2150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60538"/>
                        <a:ext cx="6561137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</a:p>
        </p:txBody>
      </p:sp>
      <p:pic>
        <p:nvPicPr>
          <p:cNvPr id="142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0100" y="3216275"/>
            <a:ext cx="3427413" cy="1770063"/>
          </a:xfrm>
        </p:spPr>
      </p:pic>
      <p:sp>
        <p:nvSpPr>
          <p:cNvPr id="14234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234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143363" name="Rectangle 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4336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nl-BE" altLang="nl-BE" sz="2800"/>
          </a:p>
        </p:txBody>
      </p:sp>
      <p:sp>
        <p:nvSpPr>
          <p:cNvPr id="14336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36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1) Welk is het juiste veellijnig symbool van de serieschakelaar</a:t>
            </a:r>
            <a:endParaRPr lang="nl-NL" altLang="nl-BE" sz="3200"/>
          </a:p>
        </p:txBody>
      </p:sp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0438"/>
            <a:ext cx="16002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54600"/>
            <a:ext cx="1905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762000" y="2590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762000" y="4038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7620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5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2514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6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39624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4397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5562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145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46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147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2) Waar gebruikt men de serieschakelaar zeker niet</a:t>
            </a:r>
            <a:endParaRPr lang="nl-NL" altLang="nl-BE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000"/>
              <a:t>A 	In de badkamer</a:t>
            </a:r>
          </a:p>
          <a:p>
            <a:endParaRPr lang="fr-BE" altLang="nl-BE" sz="2000"/>
          </a:p>
          <a:p>
            <a:endParaRPr lang="fr-BE" altLang="nl-BE" sz="2000"/>
          </a:p>
          <a:p>
            <a:endParaRPr lang="fr-BE" altLang="nl-BE" sz="2000"/>
          </a:p>
          <a:p>
            <a:r>
              <a:rPr lang="fr-BE" altLang="nl-BE" sz="2000"/>
              <a:t>B	In een ruim klaslokaal</a:t>
            </a:r>
          </a:p>
          <a:p>
            <a:endParaRPr lang="fr-BE" altLang="nl-BE" sz="2000"/>
          </a:p>
          <a:p>
            <a:endParaRPr lang="fr-BE" altLang="nl-BE" sz="2000"/>
          </a:p>
          <a:p>
            <a:endParaRPr lang="fr-BE" altLang="nl-BE" sz="2000"/>
          </a:p>
          <a:p>
            <a:r>
              <a:rPr lang="fr-BE" altLang="nl-BE" sz="2000"/>
              <a:t>C	in een living</a:t>
            </a:r>
            <a:endParaRPr lang="nl-NL" altLang="nl-BE" sz="2000"/>
          </a:p>
        </p:txBody>
      </p:sp>
      <p:sp>
        <p:nvSpPr>
          <p:cNvPr id="148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2209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8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3657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848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5129213"/>
            <a:ext cx="533400" cy="5095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149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150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Deze leerstof licht je duidelijk niet !</a:t>
            </a:r>
            <a:endParaRPr lang="nl-NL" altLang="nl-BE"/>
          </a:p>
        </p:txBody>
      </p:sp>
      <p:sp>
        <p:nvSpPr>
          <p:cNvPr id="151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SITUATIESCHEMA</a:t>
            </a:r>
            <a:endParaRPr lang="nl-NL" altLang="nl-BE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UITVOEREND SCHEMA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DUIDT DE PLAATSING AAN VAN DE BORDEN, VERBINDINGSDOZEN, AFTAKDOZEN, SCHAKELAARS, GEBRUIKSTOESTELLEN,…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EENLIJNIGE TEKENWIJZE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VB</a:t>
            </a:r>
            <a:r>
              <a:rPr lang="fr-BE" altLang="nl-BE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813" y="5457825"/>
            <a:ext cx="533400" cy="5334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53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2534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2535" name="Picture 8" descr="j02545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3) Waaraan kan men een serieschakelaar herkennen</a:t>
            </a:r>
            <a:endParaRPr lang="nl-NL" altLang="nl-BE" sz="320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	3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		en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schakelknoppen</a:t>
            </a: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	3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 		en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schakelknoppen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	4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 		en 3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schakelknoppen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2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2362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52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3733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5258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181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153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154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Nu kan je verder gaan met het volgende gedeelte van de lichtschakelingen nl de wisselschakelaar</a:t>
            </a:r>
            <a:endParaRPr lang="nl-NL" altLang="nl-BE"/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55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VB SITUATIESCHEMA</a:t>
            </a:r>
          </a:p>
        </p:txBody>
      </p:sp>
      <p:graphicFrame>
        <p:nvGraphicFramePr>
          <p:cNvPr id="2355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27088" y="2119313"/>
          <a:ext cx="6257925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" name="Image-document" r:id="rId3" imgW="6258697" imgH="3583459" progId="Imaging.document">
                  <p:embed/>
                </p:oleObj>
              </mc:Choice>
              <mc:Fallback>
                <p:oleObj name="Image-document" r:id="rId3" imgW="6258697" imgH="3583459" progId="Imaging.document">
                  <p:embed/>
                  <p:pic>
                    <p:nvPicPr>
                      <p:cNvPr id="23555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19313"/>
                        <a:ext cx="6257925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3557" name="Picture 7" descr="j02545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579" name="Text Box 1030"/>
          <p:cNvSpPr txBox="1">
            <a:spLocks noChangeArrowheads="1"/>
          </p:cNvSpPr>
          <p:nvPr/>
        </p:nvSpPr>
        <p:spPr bwMode="auto">
          <a:xfrm>
            <a:off x="1835150" y="2924175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4580" name="AutoShape 10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4581" name="Picture 1032" descr="j02545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arenR"/>
            </a:pPr>
            <a:r>
              <a:rPr lang="fr-BE" altLang="nl-BE" sz="3200"/>
              <a:t>Een stroomkringschema</a:t>
            </a:r>
            <a:r>
              <a:rPr lang="fr-BE" altLang="nl-BE"/>
              <a:t> …</a:t>
            </a:r>
            <a:endParaRPr lang="nl-NL" altLang="nl-BE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	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Verklaart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werking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schakeling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	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Toont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ligging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draden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t.o.v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de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toestellen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	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Geeft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leidingen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weer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		 </a:t>
            </a:r>
            <a:endParaRPr lang="nl-NL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4" name="AutoShape 10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24384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05" name="AutoShape 10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3733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5606" name="AutoShape 10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1054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5607" name="Picture 1033" descr="j02545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26628" name="AutoShape 10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2765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HANDLEIDING</a:t>
            </a:r>
            <a:endParaRPr lang="nl-NL" altLang="nl-BE"/>
          </a:p>
        </p:txBody>
      </p:sp>
      <p:sp>
        <p:nvSpPr>
          <p:cNvPr id="10243" name="AutoShape 205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2133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44" name="AutoShape 205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4419600"/>
            <a:ext cx="1042988" cy="1042988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45" name="AutoShape 205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5562600"/>
            <a:ext cx="1042988" cy="1042988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46" name="AutoShape 20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32766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47" name="Text Box 2057"/>
          <p:cNvSpPr txBox="1">
            <a:spLocks noChangeArrowheads="1"/>
          </p:cNvSpPr>
          <p:nvPr/>
        </p:nvSpPr>
        <p:spPr bwMode="auto">
          <a:xfrm>
            <a:off x="2133600" y="2057400"/>
            <a:ext cx="54864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Op deze actieknop druk je om de presentatie te doorlopen bij elke klik op deze knop ga je een dia verder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Op deze actieknop druk je om naar de voorgaande dia te gaan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Op deze actieknop druk je om wat extra informatie te verkrijgen en foto’s te bezichtigen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Op deze actieknop druk je om terug naar het hoofd menu te gaan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48" name="AutoShape 205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0249" name="Picture 2059" descr="j02545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28676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2) Het getoonde schema is een …</a:t>
            </a:r>
            <a:endParaRPr lang="nl-NL" altLang="nl-BE" sz="320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4495800" y="2133600"/>
            <a:ext cx="3886200" cy="4114800"/>
          </a:xfrm>
        </p:spPr>
        <p:txBody>
          <a:bodyPr/>
          <a:lstStyle/>
          <a:p>
            <a:r>
              <a:rPr lang="fr-BE" altLang="nl-BE" sz="2400"/>
              <a:t>A	Situatieschema</a:t>
            </a:r>
          </a:p>
          <a:p>
            <a:endParaRPr lang="fr-BE" altLang="nl-BE" sz="2400"/>
          </a:p>
          <a:p>
            <a:endParaRPr lang="fr-BE" altLang="nl-BE" sz="2400"/>
          </a:p>
          <a:p>
            <a:r>
              <a:rPr lang="fr-BE" altLang="nl-BE" sz="2400"/>
              <a:t>B	Bedradingschema</a:t>
            </a:r>
          </a:p>
          <a:p>
            <a:endParaRPr lang="fr-BE" altLang="nl-BE" sz="2400"/>
          </a:p>
          <a:p>
            <a:endParaRPr lang="fr-BE" altLang="nl-BE" sz="2400"/>
          </a:p>
          <a:p>
            <a:r>
              <a:rPr lang="fr-BE" altLang="nl-BE" sz="2400"/>
              <a:t>C	Leidingschema</a:t>
            </a:r>
            <a:endParaRPr lang="nl-NL" altLang="nl-BE" sz="2400"/>
          </a:p>
        </p:txBody>
      </p:sp>
      <p:pic>
        <p:nvPicPr>
          <p:cNvPr id="29700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81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22860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702" name="AutoShape 10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35814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29703" name="AutoShape 103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48006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29704" name="Picture 1032" descr="j02545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30724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3174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3277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3) Een situatieschema …</a:t>
            </a:r>
            <a:endParaRPr lang="nl-NL" altLang="nl-BE" sz="320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	duidt de plaatsing aan van borden, verbindingsdozen, aftakdozen, schakelaars, gebruikstoestellen, … 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B	Geeft de leidingen weer.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	Geeft een overzicht van een vaste elektrische installatie zonder rekening te houden met de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	plaats van het elektrisch matriaal.</a:t>
            </a: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29613" y="2209800"/>
            <a:ext cx="509587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3797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3733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3798" name="AutoShape 10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5257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3482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35844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3686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4) Stroomkringschema ‘s en  eendraadschema’s zijn …</a:t>
            </a:r>
            <a:endParaRPr lang="nl-NL" altLang="nl-BE" sz="3200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400"/>
              <a:t>A	Verklarende schema’s</a:t>
            </a:r>
          </a:p>
          <a:p>
            <a:endParaRPr lang="fr-BE" altLang="nl-BE" sz="2400"/>
          </a:p>
          <a:p>
            <a:endParaRPr lang="fr-BE" altLang="nl-BE" sz="2400"/>
          </a:p>
          <a:p>
            <a:r>
              <a:rPr lang="fr-BE" altLang="nl-BE" sz="2400"/>
              <a:t>B	Vertellende schema’s</a:t>
            </a:r>
          </a:p>
          <a:p>
            <a:endParaRPr lang="fr-BE" altLang="nl-BE" sz="2400"/>
          </a:p>
          <a:p>
            <a:endParaRPr lang="fr-BE" altLang="nl-BE" sz="2400"/>
          </a:p>
          <a:p>
            <a:r>
              <a:rPr lang="fr-BE" altLang="nl-BE" sz="2400"/>
              <a:t>C	Uitvoerschema’s</a:t>
            </a:r>
            <a:r>
              <a:rPr lang="fr-BE" altLang="nl-BE"/>
              <a:t>	</a:t>
            </a:r>
            <a:endParaRPr lang="nl-NL" altLang="nl-BE"/>
          </a:p>
        </p:txBody>
      </p:sp>
      <p:sp>
        <p:nvSpPr>
          <p:cNvPr id="3789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19812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7893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3352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7894" name="AutoShape 10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81813" y="4800600"/>
            <a:ext cx="509587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37895" name="Picture 1031" descr="j02545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fr-BE" altLang="nl-BE"/>
              <a:t>LICHTSCHAKELINGEN</a:t>
            </a:r>
            <a:endParaRPr lang="nl-NL" altLang="nl-BE"/>
          </a:p>
        </p:txBody>
      </p:sp>
      <p:sp>
        <p:nvSpPr>
          <p:cNvPr id="1126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04800" y="2057400"/>
            <a:ext cx="3810000" cy="4114800"/>
          </a:xfrm>
        </p:spPr>
        <p:txBody>
          <a:bodyPr/>
          <a:lstStyle/>
          <a:p>
            <a:r>
              <a:rPr lang="fr-BE" altLang="nl-BE" dirty="0"/>
              <a:t>1	SOORTEN SCHEMA’S	</a:t>
            </a:r>
            <a:endParaRPr lang="nl-NL" altLang="nl-BE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67200" y="2057400"/>
            <a:ext cx="3810000" cy="4038600"/>
          </a:xfrm>
        </p:spPr>
        <p:txBody>
          <a:bodyPr/>
          <a:lstStyle/>
          <a:p>
            <a:r>
              <a:rPr lang="fr-BE" altLang="nl-BE" dirty="0"/>
              <a:t>2	SCHAKELAARS</a:t>
            </a:r>
            <a:endParaRPr lang="nl-NL" altLang="nl-BE" dirty="0"/>
          </a:p>
        </p:txBody>
      </p:sp>
      <p:sp>
        <p:nvSpPr>
          <p:cNvPr id="1126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5400" y="3886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2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3886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1271" name="Picture 8" descr="j02545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38916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3994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40964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5) Het getoonde schema is een …</a:t>
            </a:r>
            <a:endParaRPr lang="nl-NL" altLang="nl-BE" sz="320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>
          <a:xfrm>
            <a:off x="4764088" y="1981200"/>
            <a:ext cx="4379912" cy="4114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	Leidingschema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B	Situatieschema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	Bedradingschema</a:t>
            </a:r>
            <a:endParaRPr lang="nl-NL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988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40386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AutoShape 10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4102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1990" name="AutoShape 10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3733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1991" name="AutoShape 103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19812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41992" name="Picture 1033" descr="j02545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 volgende keer beter ! </a:t>
            </a:r>
            <a:endParaRPr lang="nl-NL" altLang="nl-BE"/>
          </a:p>
        </p:txBody>
      </p:sp>
      <p:sp>
        <p:nvSpPr>
          <p:cNvPr id="4301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44036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  Nu kan je verder gaan met het volgende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hoofdstuk nl 2. de schakelaars</a:t>
            </a:r>
            <a:endParaRPr lang="nl-NL" altLang="nl-BE"/>
          </a:p>
        </p:txBody>
      </p:sp>
      <p:sp>
        <p:nvSpPr>
          <p:cNvPr id="4506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2.1 Enkelpoligeschakeling</a:t>
            </a:r>
            <a:endParaRPr lang="nl-NL" altLang="nl-BE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Theorie</a:t>
            </a:r>
          </a:p>
          <a:p>
            <a:endParaRPr lang="fr-BE" altLang="nl-BE"/>
          </a:p>
          <a:p>
            <a:r>
              <a:rPr lang="fr-BE" altLang="nl-BE"/>
              <a:t>Symbool</a:t>
            </a:r>
          </a:p>
          <a:p>
            <a:endParaRPr lang="fr-BE" altLang="nl-BE"/>
          </a:p>
          <a:p>
            <a:r>
              <a:rPr lang="fr-BE" altLang="nl-BE"/>
              <a:t>Schema’s</a:t>
            </a:r>
          </a:p>
          <a:p>
            <a:endParaRPr lang="fr-BE" altLang="nl-BE"/>
          </a:p>
          <a:p>
            <a:r>
              <a:rPr lang="fr-BE" altLang="nl-BE"/>
              <a:t>Oefeningen</a:t>
            </a:r>
            <a:endParaRPr lang="nl-NL" altLang="nl-BE"/>
          </a:p>
        </p:txBody>
      </p:sp>
      <p:sp>
        <p:nvSpPr>
          <p:cNvPr id="4608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6085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Theorie</a:t>
            </a:r>
            <a:endParaRPr lang="nl-NL" altLang="nl-BE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Doel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droge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ruimte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Herkenningspunten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aansluitpunten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endParaRPr lang="fr-BE" altLang="nl-BE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bergruimtes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keuken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wc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waar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bedieningsknop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zich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niet in de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wc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ruimte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bevind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710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Symbool </a:t>
            </a:r>
            <a:endParaRPr lang="nl-NL" altLang="nl-B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altLang="nl-BE" sz="2800"/>
              <a:t>Eenlijnig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Veellijnig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Foto</a:t>
            </a:r>
            <a:endParaRPr lang="nl-NL" altLang="nl-BE" sz="2800"/>
          </a:p>
        </p:txBody>
      </p:sp>
      <p:pic>
        <p:nvPicPr>
          <p:cNvPr id="48132" name="Picture 1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895600"/>
            <a:ext cx="1524000" cy="1941513"/>
          </a:xfrm>
          <a:noFill/>
        </p:spPr>
      </p:pic>
      <p:sp>
        <p:nvSpPr>
          <p:cNvPr id="4813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5300663"/>
            <a:ext cx="533400" cy="5334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481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1123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8136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fr-BE" altLang="nl-BE"/>
              <a:t>2	SCHAKELAARS</a:t>
            </a:r>
            <a:endParaRPr lang="nl-NL" altLang="nl-BE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2.1 ENKELPOLIG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2.2 DUBBELPOLIG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2.3 SERIE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2.4 WISSEL</a:t>
            </a:r>
            <a:endParaRPr lang="nl-NL" altLang="nl-B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>
                <a:solidFill>
                  <a:schemeClr val="tx1">
                    <a:lumMod val="75000"/>
                    <a:lumOff val="25000"/>
                  </a:schemeClr>
                </a:solidFill>
              </a:rPr>
              <a:t>2.5 KRUIS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" y="25146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96013"/>
            <a:ext cx="609600" cy="661987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9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" y="37719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9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" y="47625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97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" y="5970588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2298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29592" y="25146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2299" name="Picture 11" descr="j0254509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Schema’s</a:t>
            </a:r>
            <a:endParaRPr lang="nl-NL" altLang="nl-BE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endParaRPr lang="fr-BE" altLang="nl-BE"/>
          </a:p>
          <a:p>
            <a:r>
              <a:rPr lang="fr-BE" altLang="nl-BE"/>
              <a:t>Leidingschema</a:t>
            </a:r>
          </a:p>
          <a:p>
            <a:endParaRPr lang="fr-BE" altLang="nl-BE"/>
          </a:p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491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91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ENKELPOLIGESCHAKELAAR</a:t>
            </a:r>
            <a:endParaRPr lang="nl-NL" altLang="nl-BE"/>
          </a:p>
        </p:txBody>
      </p:sp>
      <p:sp>
        <p:nvSpPr>
          <p:cNvPr id="50179" name="AutoShape 10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0180" name="Text Box 1033"/>
          <p:cNvSpPr txBox="1">
            <a:spLocks noChangeArrowheads="1"/>
          </p:cNvSpPr>
          <p:nvPr/>
        </p:nvSpPr>
        <p:spPr bwMode="auto">
          <a:xfrm>
            <a:off x="3434358" y="2155697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1400">
                <a:solidFill>
                  <a:schemeClr val="tx1"/>
                </a:solidFill>
                <a:latin typeface="Tahoma" panose="020B0604030504040204" pitchFamily="34" charset="0"/>
              </a:rPr>
              <a:t>2 aansluitklemmen</a:t>
            </a:r>
            <a:endParaRPr lang="nl-NL" altLang="nl-BE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50182" name="Picture 12" descr="Afbeeldingsresultaat voor enkelpolige schakela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  <a:endParaRPr lang="nl-NL" altLang="nl-BE"/>
          </a:p>
        </p:txBody>
      </p:sp>
      <p:sp>
        <p:nvSpPr>
          <p:cNvPr id="5120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120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5120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648652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  <a:endParaRPr lang="nl-NL" altLang="nl-BE"/>
          </a:p>
        </p:txBody>
      </p:sp>
      <p:pic>
        <p:nvPicPr>
          <p:cNvPr id="52227" name="Picture 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1760538"/>
            <a:ext cx="4592637" cy="4116387"/>
          </a:xfrm>
        </p:spPr>
      </p:pic>
      <p:sp>
        <p:nvSpPr>
          <p:cNvPr id="5222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2229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</a:p>
        </p:txBody>
      </p:sp>
      <p:sp>
        <p:nvSpPr>
          <p:cNvPr id="5325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325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5325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5963"/>
            <a:ext cx="6172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54275" name="Rectangle 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nl-BE" altLang="nl-BE" sz="2800"/>
          </a:p>
        </p:txBody>
      </p:sp>
      <p:sp>
        <p:nvSpPr>
          <p:cNvPr id="5427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4279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buFontTx/>
              <a:buAutoNum type="arabicParenR"/>
              <a:defRPr/>
            </a:pPr>
            <a:r>
              <a:rPr lang="fr-BE" altLang="nl-BE" sz="3200"/>
              <a:t>Welk is het juiste eenlijnig symbool van de enkelpolige schakelaar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99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192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295400" y="2209800"/>
            <a:ext cx="106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667000" y="3276600"/>
            <a:ext cx="99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29200"/>
            <a:ext cx="1163638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904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10937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6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2590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7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4191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8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1400" y="5791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85800" y="2590800"/>
            <a:ext cx="685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563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573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5837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1 SOORTEN SCHEMA’S</a:t>
            </a:r>
            <a:endParaRPr lang="nl-NL" alt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r>
              <a:rPr lang="fr-BE" altLang="nl-BE"/>
              <a:t>LEIDINGSCHEMA</a:t>
            </a:r>
          </a:p>
          <a:p>
            <a:r>
              <a:rPr lang="fr-BE" altLang="nl-BE"/>
              <a:t>BEDRADINGSCHEMA</a:t>
            </a:r>
          </a:p>
          <a:p>
            <a:r>
              <a:rPr lang="fr-BE" altLang="nl-BE"/>
              <a:t>EENDRAADSCHEMA</a:t>
            </a:r>
          </a:p>
          <a:p>
            <a:r>
              <a:rPr lang="fr-BE" altLang="nl-BE"/>
              <a:t>SITUATIESCHEMA</a:t>
            </a:r>
            <a:endParaRPr lang="nl-NL" altLang="nl-BE"/>
          </a:p>
        </p:txBody>
      </p:sp>
      <p:sp>
        <p:nvSpPr>
          <p:cNvPr id="1331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331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24600"/>
            <a:ext cx="533400" cy="533400"/>
          </a:xfrm>
          <a:prstGeom prst="actionButtonRetur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3318" name="Picture 12" descr="j02545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2) Wat is het doel van de enkelpolige schakelaar</a:t>
            </a:r>
            <a:endParaRPr lang="nl-NL" altLang="nl-BE" sz="32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	De enkelpolige schakelaar wordt gebruikt om vanop 2 plaatsen een lamp of lampengroep te bedienen welke geplaatst is in een droge ruimte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	De enkelpolige schakelaar wordt gebruikt om vanop 1 plaats een lamp of lampengroep te bedienen welke geplaatst is in een droge ruimte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	De enkelpolige schakelaar wordt gebruikt om vanop 5 plaatsen een lamp of lampengroep te bedienen welke geplaatst is in een vochtige ruimte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3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2667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93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4038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5939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410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604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 dirty="0" err="1"/>
              <a:t>Iedereen</a:t>
            </a:r>
            <a:r>
              <a:rPr lang="fr-BE" altLang="nl-BE" dirty="0"/>
              <a:t> </a:t>
            </a:r>
            <a:r>
              <a:rPr lang="fr-BE" altLang="nl-BE" dirty="0" err="1"/>
              <a:t>maakt</a:t>
            </a:r>
            <a:r>
              <a:rPr lang="fr-BE" altLang="nl-BE" dirty="0"/>
              <a:t> </a:t>
            </a:r>
            <a:r>
              <a:rPr lang="fr-BE" altLang="nl-BE" dirty="0" err="1"/>
              <a:t>fouten</a:t>
            </a:r>
            <a:r>
              <a:rPr lang="fr-BE" altLang="nl-BE" dirty="0"/>
              <a:t>!</a:t>
            </a:r>
            <a:endParaRPr lang="nl-NL" altLang="nl-BE" dirty="0"/>
          </a:p>
        </p:txBody>
      </p:sp>
      <p:sp>
        <p:nvSpPr>
          <p:cNvPr id="614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Deze leersctof licht je duidelijk niet !</a:t>
            </a:r>
            <a:endParaRPr lang="nl-NL" altLang="nl-BE"/>
          </a:p>
        </p:txBody>
      </p:sp>
      <p:sp>
        <p:nvSpPr>
          <p:cNvPr id="6246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altLang="nl-BE" sz="3200"/>
              <a:t>3) Waaraan kan men een enkelpolige schakelaar herkennen</a:t>
            </a:r>
            <a:endParaRPr lang="nl-NL" altLang="nl-BE" sz="32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A.	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nummer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1 en 1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</a:t>
            </a: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B.	5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nummer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1 en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schakelknoppen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C.	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nummer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2 en 1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schakelknop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4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181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3810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349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24384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Nu kan je verder gaan met het volgende gedeelte van de lichtschakelingen nl de dubbelpoligeschakelaar</a:t>
            </a:r>
            <a:endParaRPr lang="nl-NL" altLang="nl-BE"/>
          </a:p>
        </p:txBody>
      </p:sp>
      <p:sp>
        <p:nvSpPr>
          <p:cNvPr id="64516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6554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66564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2.2 Dubbelpoligeschakeling</a:t>
            </a:r>
            <a:endParaRPr lang="nl-NL" altLang="nl-BE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Theorie</a:t>
            </a:r>
          </a:p>
          <a:p>
            <a:endParaRPr lang="fr-BE" altLang="nl-BE"/>
          </a:p>
          <a:p>
            <a:r>
              <a:rPr lang="fr-BE" altLang="nl-BE"/>
              <a:t>Symbool</a:t>
            </a:r>
          </a:p>
          <a:p>
            <a:endParaRPr lang="fr-BE" altLang="nl-BE"/>
          </a:p>
          <a:p>
            <a:r>
              <a:rPr lang="fr-BE" altLang="nl-BE"/>
              <a:t>Schema’s</a:t>
            </a:r>
          </a:p>
          <a:p>
            <a:endParaRPr lang="fr-BE" altLang="nl-BE"/>
          </a:p>
          <a:p>
            <a:r>
              <a:rPr lang="fr-BE" altLang="nl-BE"/>
              <a:t>Oefeningen </a:t>
            </a:r>
            <a:endParaRPr lang="nl-NL" altLang="nl-BE"/>
          </a:p>
        </p:txBody>
      </p:sp>
      <p:sp>
        <p:nvSpPr>
          <p:cNvPr id="6758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7589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THEORIE</a:t>
            </a:r>
            <a:endParaRPr lang="nl-NL" altLang="nl-BE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Doel : vanop 1 plaats 1 lamp of lampengroep te bedienen in een vochtige omgeving.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Herkenningspunten :     - code eindigt op cijfer 2.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- 4 aansluitpunten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- 1 schakelaar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Gebruik : badkamer, wc, kelder, …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Wordt ook wel tweepoligeschakelaar genoemd</a:t>
            </a:r>
            <a:endParaRPr lang="nl-NL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6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019800"/>
            <a:ext cx="509587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8613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  <a:endParaRPr lang="nl-NL" altLang="nl-B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VERKLAREND SCHEMA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VERKLAART WERKING SCHAKELING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VEELLIJNIGE TEKENWIJZE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EENVOUDIG EN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OVERZICHTELIJK GETEKEND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   OOK WEL STROOMBAAN SCHEMA GENOEMD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BE" altLang="nl-BE" sz="16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l-NL" altLang="nl-BE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40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434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SYMBOOL</a:t>
            </a:r>
            <a:endParaRPr lang="nl-NL" altLang="nl-B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altLang="nl-BE" sz="2800"/>
              <a:t>Eenlijnig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Veellijnig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Foto</a:t>
            </a:r>
            <a:endParaRPr lang="nl-NL" altLang="nl-BE" sz="2800"/>
          </a:p>
        </p:txBody>
      </p:sp>
      <p:pic>
        <p:nvPicPr>
          <p:cNvPr id="706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11255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220980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2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0663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4288" y="5300663"/>
            <a:ext cx="533400" cy="5334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0664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Dubbelpoligeschakelaar</a:t>
            </a:r>
            <a:endParaRPr lang="nl-NL" altLang="nl-BE"/>
          </a:p>
        </p:txBody>
      </p:sp>
      <p:sp>
        <p:nvSpPr>
          <p:cNvPr id="7168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1684" name="Text Box 9"/>
          <p:cNvSpPr txBox="1">
            <a:spLocks noChangeArrowheads="1"/>
          </p:cNvSpPr>
          <p:nvPr/>
        </p:nvSpPr>
        <p:spPr bwMode="auto">
          <a:xfrm>
            <a:off x="3259138" y="1760538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1600">
                <a:solidFill>
                  <a:schemeClr val="tx1"/>
                </a:solidFill>
                <a:latin typeface="Tahoma" panose="020B0604030504040204" pitchFamily="34" charset="0"/>
              </a:rPr>
              <a:t>4 aansluitklemmen</a:t>
            </a:r>
            <a:endParaRPr lang="nl-NL" altLang="nl-BE" sz="16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71685" name="Picture 14" descr="Afbeeldingsresultaat voor dubelpolige schakelaa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30505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Schema’s</a:t>
            </a:r>
            <a:endParaRPr lang="nl-NL" altLang="nl-BE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endParaRPr lang="fr-BE" altLang="nl-BE"/>
          </a:p>
          <a:p>
            <a:r>
              <a:rPr lang="fr-BE" altLang="nl-BE"/>
              <a:t>Leidingschema</a:t>
            </a:r>
          </a:p>
          <a:p>
            <a:endParaRPr lang="fr-BE" altLang="nl-BE"/>
          </a:p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7270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2709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STROOMKRINGCHEMA</a:t>
            </a:r>
            <a:endParaRPr lang="nl-NL" altLang="nl-BE"/>
          </a:p>
        </p:txBody>
      </p:sp>
      <p:pic>
        <p:nvPicPr>
          <p:cNvPr id="73731" name="Picture 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971675"/>
            <a:ext cx="4040188" cy="3836988"/>
          </a:xfrm>
        </p:spPr>
      </p:pic>
      <p:sp>
        <p:nvSpPr>
          <p:cNvPr id="7373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3733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pic>
        <p:nvPicPr>
          <p:cNvPr id="74755" name="Picture 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916113"/>
            <a:ext cx="6494462" cy="3816350"/>
          </a:xfrm>
        </p:spPr>
      </p:pic>
      <p:sp>
        <p:nvSpPr>
          <p:cNvPr id="7475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4757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  <a:endParaRPr lang="nl-NL" altLang="nl-BE"/>
          </a:p>
        </p:txBody>
      </p:sp>
      <p:pic>
        <p:nvPicPr>
          <p:cNvPr id="75779" name="Picture 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060575"/>
            <a:ext cx="6062663" cy="2781300"/>
          </a:xfrm>
        </p:spPr>
      </p:pic>
      <p:sp>
        <p:nvSpPr>
          <p:cNvPr id="7578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578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6803" name="Text Box 1030"/>
          <p:cNvSpPr txBox="1">
            <a:spLocks noChangeArrowheads="1"/>
          </p:cNvSpPr>
          <p:nvPr/>
        </p:nvSpPr>
        <p:spPr bwMode="auto">
          <a:xfrm>
            <a:off x="1908175" y="2924175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6804" name="AutoShape 10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1) Wat is het doel van de dubbelpolige schakelaar</a:t>
            </a:r>
            <a:endParaRPr lang="nl-NL" altLang="nl-BE" sz="32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	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dubbelpolige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vochtige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omgeving</a:t>
            </a: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	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dubbelpolige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vochtige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omgeving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	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dubbelpolige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droge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omgeving</a:t>
            </a: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8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2743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78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4114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78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4864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788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798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836613"/>
            <a:ext cx="577691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8090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2) Welke dubbelpoligeschakelaar is correct aangesloten</a:t>
            </a:r>
            <a:endParaRPr lang="nl-NL" altLang="nl-BE" sz="320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12001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13604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5224463"/>
            <a:ext cx="1549400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2514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1927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038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1928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638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533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BE" altLang="nl-BE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839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Deze leerstof licht je duidelijk niet !</a:t>
            </a:r>
            <a:endParaRPr lang="nl-NL" altLang="nl-BE"/>
          </a:p>
        </p:txBody>
      </p:sp>
      <p:sp>
        <p:nvSpPr>
          <p:cNvPr id="849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3) Op welk cijfer eindigt de code van een dubbelpoligeschakelaar</a:t>
            </a:r>
            <a:endParaRPr lang="nl-NL" altLang="nl-BE" sz="32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 sz="2000"/>
              <a:t>A  Het code nummer eindigt op 5</a:t>
            </a:r>
          </a:p>
          <a:p>
            <a:endParaRPr lang="fr-BE" altLang="nl-BE" sz="2000"/>
          </a:p>
          <a:p>
            <a:endParaRPr lang="fr-BE" altLang="nl-BE" sz="2000"/>
          </a:p>
          <a:p>
            <a:pPr>
              <a:buFont typeface="Wingdings" panose="05000000000000000000" pitchFamily="2" charset="2"/>
              <a:buNone/>
            </a:pPr>
            <a:endParaRPr lang="fr-BE" altLang="nl-BE" sz="2000"/>
          </a:p>
          <a:p>
            <a:r>
              <a:rPr lang="fr-BE" altLang="nl-BE" sz="2000"/>
              <a:t>B  Het code nummer eindigt op 1</a:t>
            </a:r>
          </a:p>
          <a:p>
            <a:endParaRPr lang="fr-BE" altLang="nl-BE" sz="2000"/>
          </a:p>
          <a:p>
            <a:endParaRPr lang="fr-BE" altLang="nl-BE" sz="2000"/>
          </a:p>
          <a:p>
            <a:endParaRPr lang="fr-BE" altLang="nl-BE" sz="2000"/>
          </a:p>
          <a:p>
            <a:r>
              <a:rPr lang="fr-BE" altLang="nl-BE" sz="2000"/>
              <a:t>C  Het code nummer eindigt op 2</a:t>
            </a:r>
          </a:p>
          <a:p>
            <a:endParaRPr lang="fr-BE" altLang="nl-BE" sz="2000"/>
          </a:p>
          <a:p>
            <a:endParaRPr lang="nl-NL" altLang="nl-BE" sz="2000"/>
          </a:p>
        </p:txBody>
      </p:sp>
      <p:sp>
        <p:nvSpPr>
          <p:cNvPr id="860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5257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60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3810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60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2362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Nu kan je verder gaan met het volgende gedeelte van de lichtschakelingen nl de serieschakelaar</a:t>
            </a:r>
            <a:endParaRPr lang="nl-NL" altLang="nl-BE"/>
          </a:p>
        </p:txBody>
      </p:sp>
      <p:sp>
        <p:nvSpPr>
          <p:cNvPr id="870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880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890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2.4 Wisselschakeling</a:t>
            </a:r>
            <a:endParaRPr lang="nl-NL" altLang="nl-BE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Theorie</a:t>
            </a:r>
          </a:p>
          <a:p>
            <a:endParaRPr lang="fr-BE" altLang="nl-BE"/>
          </a:p>
          <a:p>
            <a:r>
              <a:rPr lang="fr-BE" altLang="nl-BE"/>
              <a:t>Symbool </a:t>
            </a:r>
          </a:p>
          <a:p>
            <a:endParaRPr lang="fr-BE" altLang="nl-BE"/>
          </a:p>
          <a:p>
            <a:r>
              <a:rPr lang="fr-BE" altLang="nl-BE"/>
              <a:t>Schema’s</a:t>
            </a:r>
          </a:p>
          <a:p>
            <a:endParaRPr lang="fr-BE" altLang="nl-BE"/>
          </a:p>
          <a:p>
            <a:r>
              <a:rPr lang="fr-BE" altLang="nl-BE"/>
              <a:t>Oefeningen</a:t>
            </a:r>
            <a:endParaRPr lang="nl-NL" altLang="nl-BE"/>
          </a:p>
        </p:txBody>
      </p:sp>
      <p:sp>
        <p:nvSpPr>
          <p:cNvPr id="901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0117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  <a:endParaRPr lang="nl-NL" altLang="nl-B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UITVOEREND SCHEMA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GEEFT DE LEIDINGEN WEER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PLAATSING  TOESTELLEN ZOALS IN WERKELIJKHEID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EENLIJNIGE TEKENWIJZE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OOK INSTALLATIESCHEMA GENOEMD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8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6389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THEORIE</a:t>
            </a:r>
            <a:endParaRPr lang="nl-NL" altLang="nl-BE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Doel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vanop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plaatsen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lampengroep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droge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ruimte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Herkenningspunten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6/1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aansluitpunten</a:t>
            </a: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altLang="nl-BE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fr-BE" altLang="nl-BE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</a:t>
            </a:r>
            <a:endParaRPr lang="fr-BE" altLang="nl-BE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slaapkamers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deur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keuken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schakelaars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beide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nl-BE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deuringangen</a:t>
            </a:r>
            <a:r>
              <a:rPr lang="fr-BE" altLang="nl-B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1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1141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SYMBOOL</a:t>
            </a:r>
            <a:endParaRPr lang="nl-NL" altLang="nl-BE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altLang="nl-BE" sz="2800"/>
              <a:t>Eenlijnig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Veellijnig symbool</a:t>
            </a:r>
          </a:p>
          <a:p>
            <a:endParaRPr lang="fr-BE" altLang="nl-BE" sz="2800"/>
          </a:p>
          <a:p>
            <a:endParaRPr lang="fr-BE" altLang="nl-BE" sz="2800"/>
          </a:p>
          <a:p>
            <a:r>
              <a:rPr lang="fr-BE" altLang="nl-BE" sz="2800"/>
              <a:t>Foto</a:t>
            </a:r>
            <a:endParaRPr lang="nl-NL" altLang="nl-BE" sz="2800"/>
          </a:p>
        </p:txBody>
      </p:sp>
      <p:pic>
        <p:nvPicPr>
          <p:cNvPr id="92164" name="Picture 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827213"/>
            <a:ext cx="1371600" cy="1341437"/>
          </a:xfrm>
          <a:noFill/>
        </p:spPr>
      </p:pic>
      <p:pic>
        <p:nvPicPr>
          <p:cNvPr id="9216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1397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4288" y="5373688"/>
            <a:ext cx="533400" cy="5334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2167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2168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wisselschakelaar</a:t>
            </a:r>
            <a:endParaRPr lang="nl-NL" altLang="nl-BE"/>
          </a:p>
        </p:txBody>
      </p:sp>
      <p:sp>
        <p:nvSpPr>
          <p:cNvPr id="93187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3188" name="Text Box 9"/>
          <p:cNvSpPr txBox="1">
            <a:spLocks noChangeArrowheads="1"/>
          </p:cNvSpPr>
          <p:nvPr/>
        </p:nvSpPr>
        <p:spPr bwMode="auto">
          <a:xfrm>
            <a:off x="2670175" y="1736725"/>
            <a:ext cx="296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3 aansluitklemmen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93189" name="Picture 15" descr="Afbeeldingsresultaat voor wissel schakelaa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2460625"/>
            <a:ext cx="327025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Schema’s</a:t>
            </a:r>
            <a:endParaRPr lang="nl-NL" altLang="nl-BE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</a:p>
          <a:p>
            <a:endParaRPr lang="fr-BE" altLang="nl-BE"/>
          </a:p>
          <a:p>
            <a:r>
              <a:rPr lang="fr-BE" altLang="nl-BE"/>
              <a:t>Leidingschema</a:t>
            </a:r>
          </a:p>
          <a:p>
            <a:endParaRPr lang="fr-BE" altLang="nl-BE"/>
          </a:p>
          <a:p>
            <a:r>
              <a:rPr lang="fr-BE" altLang="nl-BE"/>
              <a:t>Bedradingschema</a:t>
            </a:r>
            <a:endParaRPr lang="nl-NL" altLang="nl-BE"/>
          </a:p>
        </p:txBody>
      </p:sp>
      <p:sp>
        <p:nvSpPr>
          <p:cNvPr id="942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42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193925" y="5824538"/>
            <a:ext cx="98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BE" altLang="nl-BE" sz="1600" i="1">
                <a:solidFill>
                  <a:schemeClr val="tx1"/>
                </a:solidFill>
                <a:latin typeface="Tahoma" panose="020B0604030504040204" pitchFamily="34" charset="0"/>
                <a:hlinkClick r:id="rId4" action="ppaction://hlinkpres?slideindex=1&amp;slidetitle="/>
              </a:rPr>
              <a:t>Principe</a:t>
            </a: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 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STROOMKRINGSCHEMA</a:t>
            </a:r>
            <a:endParaRPr lang="nl-NL" altLang="nl-BE"/>
          </a:p>
        </p:txBody>
      </p:sp>
      <p:pic>
        <p:nvPicPr>
          <p:cNvPr id="952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19238"/>
            <a:ext cx="58674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5237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BEDRADINGSCHEMA</a:t>
            </a:r>
            <a:endParaRPr lang="nl-NL" altLang="nl-BE"/>
          </a:p>
        </p:txBody>
      </p:sp>
      <p:pic>
        <p:nvPicPr>
          <p:cNvPr id="9625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77975"/>
            <a:ext cx="68103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626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LEIDINGSCHEMA</a:t>
            </a:r>
            <a:endParaRPr lang="nl-NL" altLang="nl-BE"/>
          </a:p>
        </p:txBody>
      </p:sp>
      <p:pic>
        <p:nvPicPr>
          <p:cNvPr id="97283" name="Picture 1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2788" y="2205038"/>
            <a:ext cx="6772275" cy="2879725"/>
          </a:xfrm>
          <a:noFill/>
        </p:spPr>
      </p:pic>
      <p:sp>
        <p:nvSpPr>
          <p:cNvPr id="9728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728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altLang="nl-BE"/>
          </a:p>
        </p:txBody>
      </p:sp>
      <p:sp>
        <p:nvSpPr>
          <p:cNvPr id="98307" name="Rectangle 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9830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nl-BE" altLang="nl-BE" sz="2800"/>
          </a:p>
        </p:txBody>
      </p:sp>
      <p:sp>
        <p:nvSpPr>
          <p:cNvPr id="9830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438400" y="2971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 sz="4400">
                <a:solidFill>
                  <a:schemeClr val="tx1"/>
                </a:solidFill>
                <a:latin typeface="Tahoma" panose="020B0604030504040204" pitchFamily="34" charset="0"/>
              </a:rPr>
              <a:t>Nu enkele vraagjes</a:t>
            </a:r>
            <a:endParaRPr lang="nl-NL" altLang="nl-BE" sz="4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831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Click="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1) Welk is het juiste eenlijnig symbool van de wisselschakelaar</a:t>
            </a:r>
            <a:endParaRPr lang="nl-NL" altLang="nl-BE" sz="320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12477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1981200"/>
            <a:ext cx="9731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76850"/>
            <a:ext cx="13922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A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B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685800" y="5715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BE" altLang="nl-BE">
                <a:solidFill>
                  <a:schemeClr val="tx1"/>
                </a:solidFill>
                <a:latin typeface="Tahoma" panose="020B0604030504040204" pitchFamily="34" charset="0"/>
              </a:rPr>
              <a:t>C</a:t>
            </a:r>
            <a:endParaRPr lang="nl-NL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9337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2895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933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43434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9339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5715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 </a:t>
            </a:r>
            <a:endParaRPr lang="nl-NL" altLang="nl-BE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Doe zo verder !</a:t>
            </a:r>
            <a:endParaRPr lang="nl-NL" altLang="nl-BE"/>
          </a:p>
        </p:txBody>
      </p:sp>
      <p:sp>
        <p:nvSpPr>
          <p:cNvPr id="1003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25538"/>
            <a:ext cx="5576887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013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Probeer je beter te concentreren tijdens de presentatie zo vermijd je onnodige fouten !</a:t>
            </a:r>
            <a:endParaRPr lang="nl-NL" altLang="nl-BE"/>
          </a:p>
        </p:txBody>
      </p:sp>
      <p:sp>
        <p:nvSpPr>
          <p:cNvPr id="1024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2) Wat is het doel van een wisselschakelaar</a:t>
            </a:r>
            <a:endParaRPr lang="nl-NL" altLang="nl-BE" sz="32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A	De wisselschakelaar dient om een lamp of lampengroep, geplaatst in een droge ruimte, vanaf 2 verschillende plaatsen te biedienen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B	De wisselschakelaar dient om een lamp of lampengroep, geplaatst in een droge ruimte, vanaf 4 verschillende plaatsen te biedienen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	De wisselschakelaar dient om een lamp of lampengroep, geplaatst in een droge ruimte, vanaf 1 plaats te biedienen</a:t>
            </a:r>
            <a:r>
              <a:rPr lang="fr-BE" altLang="nl-BE" sz="24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l-NL" altLang="nl-BE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4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334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4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26670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43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4038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Zo te zien heb je de leerstof al onder de knie</a:t>
            </a:r>
            <a:endParaRPr lang="nl-NL" altLang="nl-BE"/>
          </a:p>
        </p:txBody>
      </p:sp>
      <p:sp>
        <p:nvSpPr>
          <p:cNvPr id="1044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1054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Deze leerstof licht je duidelijk niet !</a:t>
            </a:r>
            <a:endParaRPr lang="nl-NL" altLang="nl-BE"/>
          </a:p>
        </p:txBody>
      </p:sp>
      <p:sp>
        <p:nvSpPr>
          <p:cNvPr id="1065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sz="3200"/>
              <a:t>3) Waaraan kan men een wisselschakelaar herkennen</a:t>
            </a:r>
            <a:endParaRPr lang="nl-NL" altLang="nl-BE" sz="32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	4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 		en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bedieningsknoppen</a:t>
            </a: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	3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 		en 1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bedieningsknop</a:t>
            </a: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	3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aansluitklemmen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code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eindigt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cijfer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 		en 2 </a:t>
            </a:r>
            <a:r>
              <a:rPr lang="fr-BE" altLang="nl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bedieningsknoppen</a:t>
            </a:r>
            <a:r>
              <a:rPr lang="fr-BE" altLang="nl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fr-BE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nl-NL" alt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5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23622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75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37338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75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91400" y="5181600"/>
            <a:ext cx="533400" cy="5095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Goed zo</a:t>
            </a:r>
            <a:endParaRPr lang="nl-NL" altLang="nl-BE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altLang="nl-BE"/>
              <a:t>Nu kan je verder gaan met het volgende gedeelte van de lichtschakelingen nl de kruisschakelaar</a:t>
            </a:r>
            <a:endParaRPr lang="nl-NL" altLang="nl-BE"/>
          </a:p>
        </p:txBody>
      </p:sp>
      <p:sp>
        <p:nvSpPr>
          <p:cNvPr id="108548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	Lees de vraag eens op nieuw, mischien kom je dan tot het juiste antwoord !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BE"/>
          </a:p>
        </p:txBody>
      </p:sp>
      <p:sp>
        <p:nvSpPr>
          <p:cNvPr id="1095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/>
              <a:t>SPIJTIG</a:t>
            </a:r>
            <a:endParaRPr lang="nl-NL" altLang="nl-BE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r-BE" altLang="nl-BE"/>
              <a:t>Iedereen maakt fouten</a:t>
            </a:r>
            <a:endParaRPr lang="nl-NL" altLang="nl-BE"/>
          </a:p>
        </p:txBody>
      </p:sp>
      <p:sp>
        <p:nvSpPr>
          <p:cNvPr id="1105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BE" altLang="nl-BE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7D7B3F4A2D04488A98BA5E7E6AB39" ma:contentTypeVersion="9" ma:contentTypeDescription="Een nieuw document maken." ma:contentTypeScope="" ma:versionID="9522f37b49f4cffefc5bbddcdf7a34f9">
  <xsd:schema xmlns:xsd="http://www.w3.org/2001/XMLSchema" xmlns:xs="http://www.w3.org/2001/XMLSchema" xmlns:p="http://schemas.microsoft.com/office/2006/metadata/properties" xmlns:ns2="14210480-987e-480f-9ed3-ec05579fc9d4" targetNamespace="http://schemas.microsoft.com/office/2006/metadata/properties" ma:root="true" ma:fieldsID="ac0fd38fcbed1fa49f51433b2a7f0e1f" ns2:_="">
    <xsd:import namespace="14210480-987e-480f-9ed3-ec05579fc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10480-987e-480f-9ed3-ec05579fc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6925A4-DA1E-4F8A-A5BE-8F63784C3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10480-987e-480f-9ed3-ec05579fc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78D72-BED1-4FA3-9607-1FB1DE3F28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02E062-9D3A-4FD5-A3C9-787812DB3B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1219</TotalTime>
  <Words>1130</Words>
  <Application>Microsoft Office PowerPoint</Application>
  <PresentationFormat>Diavoorstelling (4:3)</PresentationFormat>
  <Paragraphs>559</Paragraphs>
  <Slides>143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143</vt:i4>
      </vt:variant>
    </vt:vector>
  </HeadingPairs>
  <TitlesOfParts>
    <vt:vector size="144" baseType="lpstr">
      <vt:lpstr>Facet</vt:lpstr>
      <vt:lpstr>LICHTSCHAKELINGEN </vt:lpstr>
      <vt:lpstr>HANDLEIDING</vt:lpstr>
      <vt:lpstr>LICHTSCHAKELINGEN</vt:lpstr>
      <vt:lpstr>2 SCHAKELAARS</vt:lpstr>
      <vt:lpstr>1 SOORTEN SCHEMA’S</vt:lpstr>
      <vt:lpstr>STROOMKRINGSCHEMA</vt:lpstr>
      <vt:lpstr>PowerPoint-presentatie</vt:lpstr>
      <vt:lpstr>LEIDINGSCHEMA</vt:lpstr>
      <vt:lpstr>PowerPoint-presentatie</vt:lpstr>
      <vt:lpstr>BEDRADINGSCHEMA</vt:lpstr>
      <vt:lpstr>PowerPoint-presentatie</vt:lpstr>
      <vt:lpstr>EENDRAADSCHEMA</vt:lpstr>
      <vt:lpstr>VB EENDRAADSCHEMA</vt:lpstr>
      <vt:lpstr>SITUATIESCHEMA</vt:lpstr>
      <vt:lpstr>VB SITUATIESCHEMA</vt:lpstr>
      <vt:lpstr>PowerPoint-presentatie</vt:lpstr>
      <vt:lpstr>Een stroomkringschema …</vt:lpstr>
      <vt:lpstr>SPIJTIG</vt:lpstr>
      <vt:lpstr>SPIJTIG</vt:lpstr>
      <vt:lpstr>Goed zo </vt:lpstr>
      <vt:lpstr>2) Het getoonde schema is een …</vt:lpstr>
      <vt:lpstr>SPIJTIG</vt:lpstr>
      <vt:lpstr>SPIJTIG</vt:lpstr>
      <vt:lpstr>Goed zo</vt:lpstr>
      <vt:lpstr>3) Een situatieschema …</vt:lpstr>
      <vt:lpstr>Goed zo </vt:lpstr>
      <vt:lpstr>SPIJTIG</vt:lpstr>
      <vt:lpstr>SPIJTIG</vt:lpstr>
      <vt:lpstr>4) Stroomkringschema ‘s en  eendraadschema’s zijn …</vt:lpstr>
      <vt:lpstr>SPIJTIG</vt:lpstr>
      <vt:lpstr>SPIJTIG</vt:lpstr>
      <vt:lpstr>Goed zo</vt:lpstr>
      <vt:lpstr>5) Het getoonde schema is een …</vt:lpstr>
      <vt:lpstr>SPIJTIG</vt:lpstr>
      <vt:lpstr>SPIJTIG</vt:lpstr>
      <vt:lpstr>GOED ZO</vt:lpstr>
      <vt:lpstr>2.1 Enkelpoligeschakeling</vt:lpstr>
      <vt:lpstr>Theorie</vt:lpstr>
      <vt:lpstr>Symbool </vt:lpstr>
      <vt:lpstr>Schema’s</vt:lpstr>
      <vt:lpstr>ENKELPOLIGESCHAKELAAR</vt:lpstr>
      <vt:lpstr>LEIDINGSCHEMA</vt:lpstr>
      <vt:lpstr>STROOMKRINGSCHEMA</vt:lpstr>
      <vt:lpstr>BEDRADINGSCHEMA</vt:lpstr>
      <vt:lpstr>PowerPoint-presentatie</vt:lpstr>
      <vt:lpstr>Welk is het juiste eenlijnig symbool van de enkelpolige schakelaar</vt:lpstr>
      <vt:lpstr>Goed zo </vt:lpstr>
      <vt:lpstr>SPIJTIG</vt:lpstr>
      <vt:lpstr>SPIJTIG</vt:lpstr>
      <vt:lpstr>2) Wat is het doel van de enkelpolige schakelaar</vt:lpstr>
      <vt:lpstr>Goed zo</vt:lpstr>
      <vt:lpstr>SPIJTIG</vt:lpstr>
      <vt:lpstr>SPIJTIG</vt:lpstr>
      <vt:lpstr>3) Waaraan kan men een enkelpolige schakelaar herkennen</vt:lpstr>
      <vt:lpstr>Goed zo</vt:lpstr>
      <vt:lpstr>SPIJTIG</vt:lpstr>
      <vt:lpstr>SPIJTIG</vt:lpstr>
      <vt:lpstr>2.2 Dubbelpoligeschakeling</vt:lpstr>
      <vt:lpstr>THEORIE</vt:lpstr>
      <vt:lpstr>SYMBOOL</vt:lpstr>
      <vt:lpstr>Dubbelpoligeschakelaar</vt:lpstr>
      <vt:lpstr>Schema’s</vt:lpstr>
      <vt:lpstr>STROOMKRINGCHEMA</vt:lpstr>
      <vt:lpstr>BEDRADINGSCHEMA</vt:lpstr>
      <vt:lpstr>LEIDINGSCHEMA</vt:lpstr>
      <vt:lpstr>PowerPoint-presentatie</vt:lpstr>
      <vt:lpstr>1) Wat is het doel van de dubbelpolige schakelaar</vt:lpstr>
      <vt:lpstr>Goed zo </vt:lpstr>
      <vt:lpstr>SPIJTIG</vt:lpstr>
      <vt:lpstr>SPIJTIG</vt:lpstr>
      <vt:lpstr>2) Welke dubbelpoligeschakelaar is correct aangesloten</vt:lpstr>
      <vt:lpstr>Goed zo</vt:lpstr>
      <vt:lpstr>SPIJTIG</vt:lpstr>
      <vt:lpstr>SPIJTIG</vt:lpstr>
      <vt:lpstr>3) Op welk cijfer eindigt de code van een dubbelpoligeschakelaar</vt:lpstr>
      <vt:lpstr>Goed zo</vt:lpstr>
      <vt:lpstr>SPIJTIG</vt:lpstr>
      <vt:lpstr>SPIJTIG</vt:lpstr>
      <vt:lpstr>2.4 Wisselschakeling</vt:lpstr>
      <vt:lpstr>THEORIE</vt:lpstr>
      <vt:lpstr>SYMBOOL</vt:lpstr>
      <vt:lpstr>wisselschakelaar</vt:lpstr>
      <vt:lpstr>Schema’s</vt:lpstr>
      <vt:lpstr>STROOMKRINGSCHEMA</vt:lpstr>
      <vt:lpstr>BEDRADINGSCHEMA</vt:lpstr>
      <vt:lpstr>LEIDINGSCHEMA</vt:lpstr>
      <vt:lpstr>PowerPoint-presentatie</vt:lpstr>
      <vt:lpstr>1) Welk is het juiste eenlijnig symbool van de wisselschakelaar</vt:lpstr>
      <vt:lpstr>Goed zo </vt:lpstr>
      <vt:lpstr>SPIJTIG</vt:lpstr>
      <vt:lpstr>SPIJTIG</vt:lpstr>
      <vt:lpstr>2) Wat is het doel van een wisselschakelaar</vt:lpstr>
      <vt:lpstr>Goed zo</vt:lpstr>
      <vt:lpstr>SPIJTIG</vt:lpstr>
      <vt:lpstr>SPIJTIG</vt:lpstr>
      <vt:lpstr>3) Waaraan kan men een wisselschakelaar herkennen</vt:lpstr>
      <vt:lpstr>Goed zo</vt:lpstr>
      <vt:lpstr>SPIJTIG</vt:lpstr>
      <vt:lpstr>SPIJTIG</vt:lpstr>
      <vt:lpstr>2.5 Kruischakeling</vt:lpstr>
      <vt:lpstr>THEORIE</vt:lpstr>
      <vt:lpstr>SYMBOOL</vt:lpstr>
      <vt:lpstr>kruisschakelaar</vt:lpstr>
      <vt:lpstr>Schema’s</vt:lpstr>
      <vt:lpstr>STROOMKRINGSCHEMA </vt:lpstr>
      <vt:lpstr>BEDRADINGSCHEMA</vt:lpstr>
      <vt:lpstr>BEDRADINGSCHEMA</vt:lpstr>
      <vt:lpstr>LEIDINGSCHEMA</vt:lpstr>
      <vt:lpstr>LEIDINGSCHEMA</vt:lpstr>
      <vt:lpstr>PowerPoint-presentatie</vt:lpstr>
      <vt:lpstr>1) Welk is het juiste veellijnig symbool van de kruisschakellaar</vt:lpstr>
      <vt:lpstr>Goed zo </vt:lpstr>
      <vt:lpstr>SPIJTIG</vt:lpstr>
      <vt:lpstr>SPIJTIG</vt:lpstr>
      <vt:lpstr>2) Waar gebruikt men de kruisschakelaar zeker niet</vt:lpstr>
      <vt:lpstr>Goed zo</vt:lpstr>
      <vt:lpstr>SPIJTIG</vt:lpstr>
      <vt:lpstr>SPIJTIG</vt:lpstr>
      <vt:lpstr>3) Waaraan kan men een kruisschakelaar herkennen</vt:lpstr>
      <vt:lpstr>EINDE</vt:lpstr>
      <vt:lpstr>SPIJTIG</vt:lpstr>
      <vt:lpstr>SPIJTIG</vt:lpstr>
      <vt:lpstr>2.3 Serieschakeling</vt:lpstr>
      <vt:lpstr>THEORIE</vt:lpstr>
      <vt:lpstr>SYMBOOL</vt:lpstr>
      <vt:lpstr>serieschakelaar</vt:lpstr>
      <vt:lpstr>Schema’s</vt:lpstr>
      <vt:lpstr>STROOMKRINGSCHEMA</vt:lpstr>
      <vt:lpstr>BEDRADINGSCHEMA</vt:lpstr>
      <vt:lpstr>LEIDINGSCHEMA</vt:lpstr>
      <vt:lpstr>PowerPoint-presentatie</vt:lpstr>
      <vt:lpstr>1) Welk is het juiste veellijnig symbool van de serieschakelaar</vt:lpstr>
      <vt:lpstr>Goed zo </vt:lpstr>
      <vt:lpstr>SPIJTIG</vt:lpstr>
      <vt:lpstr>SPIJTIG</vt:lpstr>
      <vt:lpstr>2) Waar gebruikt men de serieschakelaar zeker niet</vt:lpstr>
      <vt:lpstr>Goed zo</vt:lpstr>
      <vt:lpstr>SPIJTIG</vt:lpstr>
      <vt:lpstr>SPIJTIG</vt:lpstr>
      <vt:lpstr>3) Waaraan kan men een serieschakelaar herkennen</vt:lpstr>
      <vt:lpstr>SPIJTIG</vt:lpstr>
      <vt:lpstr>SPIJTIG</vt:lpstr>
      <vt:lpstr>GOED ZO</vt:lpstr>
    </vt:vector>
  </TitlesOfParts>
  <Company>Privaat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LICHTSCHAKELINGEN</dc:title>
  <dc:creator>bf</dc:creator>
  <cp:lastModifiedBy>Windows User</cp:lastModifiedBy>
  <cp:revision>89</cp:revision>
  <dcterms:created xsi:type="dcterms:W3CDTF">2001-12-06T13:24:47Z</dcterms:created>
  <dcterms:modified xsi:type="dcterms:W3CDTF">2020-05-30T13:39:47Z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0x010100F677D7B3F4A2D04488A98BA5E7E6AB39</vt:lpwstr>
  </property>
</Properties>
</file>