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sldIdLst>
    <p:sldId id="256" r:id="rId5"/>
    <p:sldId id="257" r:id="rId6"/>
    <p:sldId id="258" r:id="rId7"/>
    <p:sldId id="259" r:id="rId8"/>
    <p:sldId id="260" r:id="rId9"/>
    <p:sldId id="261" r:id="rId1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3152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193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69214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84232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6580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2343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13272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3926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6589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0912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80303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5/26/2020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9898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5/26/2020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807153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0" r:id="rId7"/>
    <p:sldLayoutId id="2147483751" r:id="rId8"/>
    <p:sldLayoutId id="2147483752" r:id="rId9"/>
    <p:sldLayoutId id="2147483753" r:id="rId10"/>
    <p:sldLayoutId id="2147483754" r:id="rId11"/>
    <p:sldLayoutId id="214748375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fbeelding met wapen, dier&#10;&#10;Automatisch gegenereerde beschrijving">
            <a:extLst>
              <a:ext uri="{FF2B5EF4-FFF2-40B4-BE49-F238E27FC236}">
                <a16:creationId xmlns:a16="http://schemas.microsoft.com/office/drawing/2014/main" id="{0A6E0222-DAC8-4258-8065-90A26B243D0A}"/>
              </a:ext>
            </a:extLst>
          </p:cNvPr>
          <p:cNvPicPr>
            <a:picLocks noChangeAspect="1"/>
          </p:cNvPicPr>
          <p:nvPr/>
        </p:nvPicPr>
        <p:blipFill rotWithShape="1">
          <a:blip r:embed="rId2"/>
          <a:srcRect/>
          <a:stretch/>
        </p:blipFill>
        <p:spPr>
          <a:xfrm>
            <a:off x="-3047" y="10"/>
            <a:ext cx="12191999" cy="6857990"/>
          </a:xfrm>
          <a:prstGeom prst="rect">
            <a:avLst/>
          </a:prstGeom>
        </p:spPr>
      </p:pic>
      <p:sp>
        <p:nvSpPr>
          <p:cNvPr id="36" name="Rectangle 3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C881107-44D1-42B2-84CE-17243BA03E78}"/>
              </a:ext>
            </a:extLst>
          </p:cNvPr>
          <p:cNvSpPr>
            <a:spLocks noGrp="1"/>
          </p:cNvSpPr>
          <p:nvPr>
            <p:ph type="ctrTitle"/>
          </p:nvPr>
        </p:nvSpPr>
        <p:spPr>
          <a:xfrm>
            <a:off x="723365" y="2729035"/>
            <a:ext cx="10905059" cy="1151182"/>
          </a:xfrm>
          <a:effectLst>
            <a:outerShdw blurRad="50800" dist="38100" dir="2700000" algn="tl" rotWithShape="0">
              <a:prstClr val="black">
                <a:alpha val="40000"/>
              </a:prstClr>
            </a:outerShdw>
          </a:effectLst>
        </p:spPr>
        <p:txBody>
          <a:bodyPr>
            <a:normAutofit/>
          </a:bodyPr>
          <a:lstStyle/>
          <a:p>
            <a:pPr algn="ctr"/>
            <a:r>
              <a:rPr lang="nl-NL" dirty="0">
                <a:solidFill>
                  <a:schemeClr val="bg1"/>
                </a:solidFill>
                <a:latin typeface="Modern Love" panose="04090805081005020601" pitchFamily="82" charset="0"/>
              </a:rPr>
              <a:t>Het gezegde</a:t>
            </a:r>
            <a:endParaRPr lang="nl-BE" dirty="0">
              <a:solidFill>
                <a:schemeClr val="bg1"/>
              </a:solidFill>
              <a:latin typeface="Modern Love" panose="04090805081005020601" pitchFamily="82" charset="0"/>
            </a:endParaRPr>
          </a:p>
        </p:txBody>
      </p:sp>
      <p:sp>
        <p:nvSpPr>
          <p:cNvPr id="3" name="Ondertitel 2">
            <a:extLst>
              <a:ext uri="{FF2B5EF4-FFF2-40B4-BE49-F238E27FC236}">
                <a16:creationId xmlns:a16="http://schemas.microsoft.com/office/drawing/2014/main" id="{99439D52-1047-4DAE-8D7F-B4409BD1BC7F}"/>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nl-NL" sz="1800" dirty="0">
                <a:solidFill>
                  <a:schemeClr val="bg1"/>
                </a:solidFill>
              </a:rPr>
              <a:t>DOOR a. Wolf &amp; Nathalie </a:t>
            </a:r>
            <a:r>
              <a:rPr lang="nl-NL" sz="1800" dirty="0" err="1">
                <a:solidFill>
                  <a:schemeClr val="bg1"/>
                </a:solidFill>
              </a:rPr>
              <a:t>Huybrighs</a:t>
            </a:r>
            <a:endParaRPr lang="nl-BE" sz="1800" dirty="0">
              <a:solidFill>
                <a:schemeClr val="bg1"/>
              </a:solidFill>
            </a:endParaRPr>
          </a:p>
        </p:txBody>
      </p:sp>
      <p:cxnSp>
        <p:nvCxnSpPr>
          <p:cNvPr id="37" name="Straight Connector 33">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72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DAD0CF7-3398-489A-B405-5C22EE15BE95}"/>
              </a:ext>
            </a:extLst>
          </p:cNvPr>
          <p:cNvSpPr>
            <a:spLocks noGrp="1"/>
          </p:cNvSpPr>
          <p:nvPr>
            <p:ph type="title"/>
          </p:nvPr>
        </p:nvSpPr>
        <p:spPr>
          <a:xfrm>
            <a:off x="246195" y="197808"/>
            <a:ext cx="3888526" cy="1221417"/>
          </a:xfrm>
        </p:spPr>
        <p:txBody>
          <a:bodyPr>
            <a:normAutofit/>
          </a:bodyPr>
          <a:lstStyle/>
          <a:p>
            <a:r>
              <a:rPr lang="nl-NL" dirty="0">
                <a:latin typeface="Univers" panose="020B0503020202020204" pitchFamily="34" charset="0"/>
              </a:rPr>
              <a:t>Het gezegde</a:t>
            </a:r>
            <a:endParaRPr lang="nl-BE" dirty="0">
              <a:latin typeface="Univers" panose="020B0503020202020204" pitchFamily="34" charset="0"/>
            </a:endParaRPr>
          </a:p>
        </p:txBody>
      </p:sp>
      <p:sp>
        <p:nvSpPr>
          <p:cNvPr id="5" name="Tijdelijke aanduiding voor inhoud 4">
            <a:extLst>
              <a:ext uri="{FF2B5EF4-FFF2-40B4-BE49-F238E27FC236}">
                <a16:creationId xmlns:a16="http://schemas.microsoft.com/office/drawing/2014/main" id="{F33915F7-179C-494A-8318-6BB7701B8877}"/>
              </a:ext>
            </a:extLst>
          </p:cNvPr>
          <p:cNvSpPr>
            <a:spLocks noGrp="1"/>
          </p:cNvSpPr>
          <p:nvPr>
            <p:ph idx="1"/>
          </p:nvPr>
        </p:nvSpPr>
        <p:spPr>
          <a:xfrm>
            <a:off x="403610" y="1371014"/>
            <a:ext cx="4780949" cy="5535197"/>
          </a:xfrm>
        </p:spPr>
        <p:txBody>
          <a:bodyPr>
            <a:normAutofit/>
          </a:bodyPr>
          <a:lstStyle/>
          <a:p>
            <a:pPr>
              <a:lnSpc>
                <a:spcPct val="150000"/>
              </a:lnSpc>
            </a:pPr>
            <a:r>
              <a:rPr lang="nl-NL" sz="1700" dirty="0">
                <a:latin typeface="Univers" panose="020B0503020202020204" pitchFamily="34" charset="0"/>
              </a:rPr>
              <a:t>= datgene wat over het onderwerp            in de zin gezegd wordt.</a:t>
            </a:r>
          </a:p>
          <a:p>
            <a:pPr>
              <a:lnSpc>
                <a:spcPct val="150000"/>
              </a:lnSpc>
            </a:pPr>
            <a:r>
              <a:rPr lang="nl-NL" sz="1700" dirty="0">
                <a:latin typeface="Univers" panose="020B0503020202020204" pitchFamily="34" charset="0"/>
              </a:rPr>
              <a:t> Twee soorten:</a:t>
            </a:r>
          </a:p>
          <a:p>
            <a:pPr marL="914400" lvl="1" indent="-457200">
              <a:lnSpc>
                <a:spcPct val="150000"/>
              </a:lnSpc>
              <a:buFont typeface="+mj-lt"/>
              <a:buAutoNum type="arabicPeriod"/>
            </a:pPr>
            <a:r>
              <a:rPr lang="nl-NL" sz="1700" b="1" dirty="0">
                <a:latin typeface="Univers" panose="020B0503020202020204" pitchFamily="34" charset="0"/>
              </a:rPr>
              <a:t>Werkwoordelijk gezegde: </a:t>
            </a:r>
            <a:r>
              <a:rPr lang="nl-NL" sz="1700" dirty="0">
                <a:latin typeface="Univers" panose="020B0503020202020204" pitchFamily="34" charset="0"/>
              </a:rPr>
              <a:t>Welke woorden zeggen wat het onderwerp </a:t>
            </a:r>
            <a:r>
              <a:rPr lang="nl-NL" sz="1700" u="sng" dirty="0">
                <a:latin typeface="Univers" panose="020B0503020202020204" pitchFamily="34" charset="0"/>
              </a:rPr>
              <a:t>doet,</a:t>
            </a:r>
            <a:r>
              <a:rPr lang="nl-NL" sz="1700" dirty="0">
                <a:latin typeface="Univers" panose="020B0503020202020204" pitchFamily="34" charset="0"/>
              </a:rPr>
              <a:t> wat ermee gebeurt?</a:t>
            </a:r>
          </a:p>
          <a:p>
            <a:pPr marL="914400" lvl="1" indent="-457200">
              <a:lnSpc>
                <a:spcPct val="150000"/>
              </a:lnSpc>
              <a:buFont typeface="+mj-lt"/>
              <a:buAutoNum type="arabicPeriod"/>
            </a:pPr>
            <a:r>
              <a:rPr lang="nl-NL" sz="1700" b="1" dirty="0">
                <a:latin typeface="Univers" panose="020B0503020202020204" pitchFamily="34" charset="0"/>
              </a:rPr>
              <a:t>Naamwoordelijk gezegde: </a:t>
            </a:r>
            <a:r>
              <a:rPr lang="nl-NL" sz="1700" dirty="0">
                <a:latin typeface="Univers" panose="020B0503020202020204" pitchFamily="34" charset="0"/>
              </a:rPr>
              <a:t>Welke woorden zeggen </a:t>
            </a:r>
            <a:r>
              <a:rPr lang="nl-NL" sz="1700" u="sng" dirty="0">
                <a:latin typeface="Univers" panose="020B0503020202020204" pitchFamily="34" charset="0"/>
              </a:rPr>
              <a:t>hoe, wie of wat </a:t>
            </a:r>
            <a:r>
              <a:rPr lang="nl-NL" sz="1700" dirty="0">
                <a:latin typeface="Univers" panose="020B0503020202020204" pitchFamily="34" charset="0"/>
              </a:rPr>
              <a:t>het onderwerp </a:t>
            </a:r>
            <a:r>
              <a:rPr lang="nl-NL" sz="1700" u="sng" dirty="0">
                <a:latin typeface="Univers" panose="020B0503020202020204" pitchFamily="34" charset="0"/>
              </a:rPr>
              <a:t>is </a:t>
            </a:r>
            <a:r>
              <a:rPr lang="nl-NL" sz="1700" dirty="0">
                <a:latin typeface="Univers" panose="020B0503020202020204" pitchFamily="34" charset="0"/>
              </a:rPr>
              <a:t>of </a:t>
            </a:r>
            <a:r>
              <a:rPr lang="nl-NL" sz="1700" u="sng" dirty="0">
                <a:latin typeface="Univers" panose="020B0503020202020204" pitchFamily="34" charset="0"/>
              </a:rPr>
              <a:t>wordt?</a:t>
            </a:r>
          </a:p>
          <a:p>
            <a:pPr marL="457200" lvl="1" indent="0">
              <a:lnSpc>
                <a:spcPct val="90000"/>
              </a:lnSpc>
              <a:buNone/>
            </a:pPr>
            <a:endParaRPr lang="nl-NL" sz="1700" dirty="0">
              <a:latin typeface="Univers" panose="020B0503020202020204" pitchFamily="34" charset="0"/>
            </a:endParaRPr>
          </a:p>
          <a:p>
            <a:pPr marL="514350" lvl="0" indent="-514350">
              <a:lnSpc>
                <a:spcPct val="90000"/>
              </a:lnSpc>
              <a:spcBef>
                <a:spcPts val="0"/>
              </a:spcBef>
              <a:buClr>
                <a:srgbClr val="EC4B2F"/>
              </a:buClr>
              <a:buSzPts val="3000"/>
              <a:buFont typeface="+mj-lt"/>
              <a:buAutoNum type="arabicParenR"/>
            </a:pPr>
            <a:endParaRPr lang="nl-NL" sz="1700" dirty="0">
              <a:latin typeface="Univers" panose="020B0503020202020204" pitchFamily="34" charset="0"/>
            </a:endParaRPr>
          </a:p>
          <a:p>
            <a:pPr lvl="1">
              <a:lnSpc>
                <a:spcPct val="90000"/>
              </a:lnSpc>
            </a:pPr>
            <a:endParaRPr lang="nl-BE" sz="1700" dirty="0">
              <a:latin typeface="Univers" panose="020B0503020202020204" pitchFamily="34" charset="0"/>
            </a:endParaRPr>
          </a:p>
        </p:txBody>
      </p:sp>
      <p:pic>
        <p:nvPicPr>
          <p:cNvPr id="6" name="Afbeelding 5">
            <a:extLst>
              <a:ext uri="{FF2B5EF4-FFF2-40B4-BE49-F238E27FC236}">
                <a16:creationId xmlns:a16="http://schemas.microsoft.com/office/drawing/2014/main" id="{2D21B620-7C1D-4F7B-AC13-41C9610D5E8C}"/>
              </a:ext>
            </a:extLst>
          </p:cNvPr>
          <p:cNvPicPr>
            <a:picLocks noChangeAspect="1"/>
          </p:cNvPicPr>
          <p:nvPr/>
        </p:nvPicPr>
        <p:blipFill>
          <a:blip r:embed="rId2"/>
          <a:stretch>
            <a:fillRect/>
          </a:stretch>
        </p:blipFill>
        <p:spPr>
          <a:xfrm>
            <a:off x="5962785" y="1248766"/>
            <a:ext cx="5993770" cy="4360467"/>
          </a:xfrm>
          <a:prstGeom prst="rect">
            <a:avLst/>
          </a:prstGeom>
        </p:spPr>
      </p:pic>
    </p:spTree>
    <p:extLst>
      <p:ext uri="{BB962C8B-B14F-4D97-AF65-F5344CB8AC3E}">
        <p14:creationId xmlns:p14="http://schemas.microsoft.com/office/powerpoint/2010/main" val="84122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4B04273-AE2A-4676-98D5-85D0D238C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1D8BCF">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5DAD0CF7-3398-489A-B405-5C22EE15BE95}"/>
              </a:ext>
            </a:extLst>
          </p:cNvPr>
          <p:cNvSpPr>
            <a:spLocks noGrp="1"/>
          </p:cNvSpPr>
          <p:nvPr>
            <p:ph type="title"/>
          </p:nvPr>
        </p:nvSpPr>
        <p:spPr>
          <a:xfrm>
            <a:off x="838200" y="365125"/>
            <a:ext cx="10515600" cy="1325563"/>
          </a:xfrm>
        </p:spPr>
        <p:txBody>
          <a:bodyPr>
            <a:normAutofit/>
          </a:bodyPr>
          <a:lstStyle/>
          <a:p>
            <a:r>
              <a:rPr lang="nl-NL" dirty="0">
                <a:latin typeface="Univers" panose="020B0503020202020204" pitchFamily="34" charset="0"/>
              </a:rPr>
              <a:t>Het werkwoordelijk gezegde (WWG)</a:t>
            </a:r>
            <a:endParaRPr lang="nl-BE" dirty="0">
              <a:latin typeface="Univers" panose="020B0503020202020204" pitchFamily="34" charset="0"/>
            </a:endParaRPr>
          </a:p>
        </p:txBody>
      </p:sp>
      <p:sp>
        <p:nvSpPr>
          <p:cNvPr id="3" name="Tijdelijke aanduiding voor inhoud 2">
            <a:extLst>
              <a:ext uri="{FF2B5EF4-FFF2-40B4-BE49-F238E27FC236}">
                <a16:creationId xmlns:a16="http://schemas.microsoft.com/office/drawing/2014/main" id="{E3E433C2-93D8-4256-91EE-86BE471E3384}"/>
              </a:ext>
            </a:extLst>
          </p:cNvPr>
          <p:cNvSpPr>
            <a:spLocks noGrp="1"/>
          </p:cNvSpPr>
          <p:nvPr>
            <p:ph idx="1"/>
          </p:nvPr>
        </p:nvSpPr>
        <p:spPr>
          <a:xfrm>
            <a:off x="838200" y="1751009"/>
            <a:ext cx="10773792" cy="5422102"/>
          </a:xfrm>
        </p:spPr>
        <p:txBody>
          <a:bodyPr>
            <a:normAutofit/>
          </a:bodyPr>
          <a:lstStyle/>
          <a:p>
            <a:pPr lvl="1"/>
            <a:r>
              <a:rPr lang="nl-NL" sz="1800" dirty="0">
                <a:latin typeface="Univers" panose="020B0503020202020204" pitchFamily="34" charset="0"/>
              </a:rPr>
              <a:t>Hoofdwerkwoord is een zelfstandig werkwoord </a:t>
            </a:r>
            <a:r>
              <a:rPr lang="nl-NL" sz="1800" dirty="0">
                <a:latin typeface="Univers" panose="020B0503020202020204" pitchFamily="34" charset="0"/>
                <a:sym typeface="Symbol" panose="05050102010706020507" pitchFamily="18" charset="2"/>
              </a:rPr>
              <a:t> alle werkwoorden vormen het WWG</a:t>
            </a:r>
          </a:p>
          <a:p>
            <a:pPr lvl="1"/>
            <a:r>
              <a:rPr lang="nl-NL" sz="1800" dirty="0">
                <a:latin typeface="Univers" panose="020B0503020202020204" pitchFamily="34" charset="0"/>
                <a:sym typeface="Symbol" panose="05050102010706020507" pitchFamily="18" charset="2"/>
              </a:rPr>
              <a:t>Beschrijft een actie</a:t>
            </a:r>
          </a:p>
          <a:p>
            <a:pPr lvl="1"/>
            <a:r>
              <a:rPr lang="nl-NL" sz="1800" dirty="0">
                <a:latin typeface="Univers" panose="020B0503020202020204" pitchFamily="34" charset="0"/>
                <a:sym typeface="Symbol" panose="05050102010706020507" pitchFamily="18" charset="2"/>
              </a:rPr>
              <a:t>Hoe kan een WWG eruitzien?</a:t>
            </a:r>
          </a:p>
          <a:p>
            <a:pPr marL="1257300" lvl="2" indent="-342900">
              <a:buFont typeface="+mj-lt"/>
              <a:buAutoNum type="arabicPeriod"/>
            </a:pPr>
            <a:r>
              <a:rPr lang="nl-NL" sz="1400" dirty="0">
                <a:latin typeface="Univers" panose="020B0503020202020204" pitchFamily="34" charset="0"/>
                <a:sym typeface="Symbol" panose="05050102010706020507" pitchFamily="18" charset="2"/>
              </a:rPr>
              <a:t>Het WWG bestaat uit de PV zonder aanvulling</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Bv. We </a:t>
            </a:r>
            <a:r>
              <a:rPr lang="nl-NL" sz="1200" u="sng" dirty="0">
                <a:latin typeface="Univers" panose="020B0503020202020204" pitchFamily="34" charset="0"/>
                <a:sym typeface="Symbol" panose="05050102010706020507" pitchFamily="18" charset="2"/>
              </a:rPr>
              <a:t>landen</a:t>
            </a:r>
            <a:r>
              <a:rPr lang="nl-NL" sz="1200" dirty="0">
                <a:latin typeface="Univers" panose="020B0503020202020204" pitchFamily="34" charset="0"/>
                <a:sym typeface="Symbol" panose="05050102010706020507" pitchFamily="18" charset="2"/>
              </a:rPr>
              <a:t> in de hoofdstad van Frankrijk.                         </a:t>
            </a:r>
          </a:p>
          <a:p>
            <a:pPr marL="1257300" lvl="2" indent="-342900">
              <a:buFont typeface="+mj-lt"/>
              <a:buAutoNum type="arabicPeriod"/>
            </a:pPr>
            <a:r>
              <a:rPr lang="nl-NL" sz="1400" dirty="0">
                <a:latin typeface="Univers" panose="020B0503020202020204" pitchFamily="34" charset="0"/>
                <a:sym typeface="Symbol" panose="05050102010706020507" pitchFamily="18" charset="2"/>
              </a:rPr>
              <a:t>Het WWG bestaat uit de PV + een of meer werkwoorden</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Het meisje </a:t>
            </a:r>
            <a:r>
              <a:rPr lang="nl-NL" sz="1200" u="sng" dirty="0">
                <a:latin typeface="Univers" panose="020B0503020202020204" pitchFamily="34" charset="0"/>
                <a:sym typeface="Symbol" panose="05050102010706020507" pitchFamily="18" charset="2"/>
              </a:rPr>
              <a:t>heeft </a:t>
            </a:r>
            <a:r>
              <a:rPr lang="nl-NL" sz="1200" dirty="0">
                <a:latin typeface="Univers" panose="020B0503020202020204" pitchFamily="34" charset="0"/>
                <a:sym typeface="Symbol" panose="05050102010706020507" pitchFamily="18" charset="2"/>
              </a:rPr>
              <a:t>nog nooit een auto </a:t>
            </a:r>
            <a:r>
              <a:rPr lang="nl-NL" sz="1200" u="sng" dirty="0">
                <a:latin typeface="Univers" panose="020B0503020202020204" pitchFamily="34" charset="0"/>
                <a:sym typeface="Symbol" panose="05050102010706020507" pitchFamily="18" charset="2"/>
              </a:rPr>
              <a:t>gezien.</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Enkele dagen later </a:t>
            </a:r>
            <a:r>
              <a:rPr lang="nl-NL" sz="1200" u="sng" dirty="0">
                <a:latin typeface="Univers" panose="020B0503020202020204" pitchFamily="34" charset="0"/>
                <a:sym typeface="Symbol" panose="05050102010706020507" pitchFamily="18" charset="2"/>
              </a:rPr>
              <a:t>gaan </a:t>
            </a:r>
            <a:r>
              <a:rPr lang="nl-NL" sz="1200" dirty="0">
                <a:latin typeface="Univers" panose="020B0503020202020204" pitchFamily="34" charset="0"/>
                <a:sym typeface="Symbol" panose="05050102010706020507" pitchFamily="18" charset="2"/>
              </a:rPr>
              <a:t>we samen </a:t>
            </a:r>
            <a:r>
              <a:rPr lang="nl-NL" sz="1200" u="sng" dirty="0">
                <a:latin typeface="Univers" panose="020B0503020202020204" pitchFamily="34" charset="0"/>
                <a:sym typeface="Symbol" panose="05050102010706020507" pitchFamily="18" charset="2"/>
              </a:rPr>
              <a:t>strijden </a:t>
            </a:r>
            <a:r>
              <a:rPr lang="nl-NL" sz="1200" dirty="0">
                <a:latin typeface="Univers" panose="020B0503020202020204" pitchFamily="34" charset="0"/>
                <a:sym typeface="Symbol" panose="05050102010706020507" pitchFamily="18" charset="2"/>
              </a:rPr>
              <a:t>tegen corona.</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Ze </a:t>
            </a:r>
            <a:r>
              <a:rPr lang="nl-NL" sz="1200" u="sng" dirty="0">
                <a:latin typeface="Univers" panose="020B0503020202020204" pitchFamily="34" charset="0"/>
                <a:sym typeface="Symbol" panose="05050102010706020507" pitchFamily="18" charset="2"/>
              </a:rPr>
              <a:t>beginnen</a:t>
            </a:r>
            <a:r>
              <a:rPr lang="nl-NL" sz="1200" dirty="0">
                <a:latin typeface="Univers" panose="020B0503020202020204" pitchFamily="34" charset="0"/>
                <a:sym typeface="Symbol" panose="05050102010706020507" pitchFamily="18" charset="2"/>
              </a:rPr>
              <a:t> voor ons </a:t>
            </a:r>
            <a:r>
              <a:rPr lang="nl-NL" sz="1200" u="sng" dirty="0">
                <a:latin typeface="Univers" panose="020B0503020202020204" pitchFamily="34" charset="0"/>
                <a:sym typeface="Symbol" panose="05050102010706020507" pitchFamily="18" charset="2"/>
              </a:rPr>
              <a:t>te dansen.</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Ik </a:t>
            </a:r>
            <a:r>
              <a:rPr lang="nl-NL" sz="1200" u="sng" dirty="0">
                <a:latin typeface="Univers" panose="020B0503020202020204" pitchFamily="34" charset="0"/>
                <a:sym typeface="Symbol" panose="05050102010706020507" pitchFamily="18" charset="2"/>
              </a:rPr>
              <a:t>ben </a:t>
            </a:r>
            <a:r>
              <a:rPr lang="nl-NL" sz="1200" dirty="0">
                <a:latin typeface="Univers" panose="020B0503020202020204" pitchFamily="34" charset="0"/>
                <a:sym typeface="Symbol" panose="05050102010706020507" pitchFamily="18" charset="2"/>
              </a:rPr>
              <a:t>mijn koffers </a:t>
            </a:r>
            <a:r>
              <a:rPr lang="nl-NL" sz="1200" u="sng" dirty="0">
                <a:latin typeface="Univers" panose="020B0503020202020204" pitchFamily="34" charset="0"/>
                <a:sym typeface="Symbol" panose="05050102010706020507" pitchFamily="18" charset="2"/>
              </a:rPr>
              <a:t>aan het inpakken.</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Het meisje</a:t>
            </a:r>
            <a:r>
              <a:rPr lang="nl-NL" sz="1200" u="sng" dirty="0">
                <a:latin typeface="Univers" panose="020B0503020202020204" pitchFamily="34" charset="0"/>
                <a:sym typeface="Symbol" panose="05050102010706020507" pitchFamily="18" charset="2"/>
              </a:rPr>
              <a:t> wil </a:t>
            </a:r>
            <a:r>
              <a:rPr lang="nl-NL" sz="1200" dirty="0">
                <a:latin typeface="Univers" panose="020B0503020202020204" pitchFamily="34" charset="0"/>
                <a:sym typeface="Symbol" panose="05050102010706020507" pitchFamily="18" charset="2"/>
              </a:rPr>
              <a:t>me haar dorp </a:t>
            </a:r>
            <a:r>
              <a:rPr lang="nl-NL" sz="1200" u="sng" dirty="0">
                <a:latin typeface="Univers" panose="020B0503020202020204" pitchFamily="34" charset="0"/>
                <a:sym typeface="Symbol" panose="05050102010706020507" pitchFamily="18" charset="2"/>
              </a:rPr>
              <a:t>laten zien.</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Hij </a:t>
            </a:r>
            <a:r>
              <a:rPr lang="nl-NL" sz="1200" u="sng" dirty="0">
                <a:latin typeface="Univers" panose="020B0503020202020204" pitchFamily="34" charset="0"/>
                <a:sym typeface="Symbol" panose="05050102010706020507" pitchFamily="18" charset="2"/>
              </a:rPr>
              <a:t>zou</a:t>
            </a:r>
            <a:r>
              <a:rPr lang="nl-NL" sz="1200" dirty="0">
                <a:latin typeface="Univers" panose="020B0503020202020204" pitchFamily="34" charset="0"/>
                <a:sym typeface="Symbol" panose="05050102010706020507" pitchFamily="18" charset="2"/>
              </a:rPr>
              <a:t> gisteren </a:t>
            </a:r>
            <a:r>
              <a:rPr lang="nl-NL" sz="1200" u="sng" dirty="0">
                <a:latin typeface="Univers" panose="020B0503020202020204" pitchFamily="34" charset="0"/>
                <a:sym typeface="Symbol" panose="05050102010706020507" pitchFamily="18" charset="2"/>
              </a:rPr>
              <a:t>gewerkt hebben.</a:t>
            </a:r>
          </a:p>
          <a:p>
            <a:pPr marL="1257300" lvl="2" indent="-342900">
              <a:buFont typeface="+mj-lt"/>
              <a:buAutoNum type="arabicPeriod"/>
            </a:pPr>
            <a:r>
              <a:rPr lang="nl-NL" sz="1400" dirty="0">
                <a:latin typeface="Univers" panose="020B0503020202020204" pitchFamily="34" charset="0"/>
                <a:sym typeface="Symbol" panose="05050102010706020507" pitchFamily="18" charset="2"/>
              </a:rPr>
              <a:t>Het WWG bestaat uit de PV + afgescheiden deel van de PV.</a:t>
            </a:r>
          </a:p>
          <a:p>
            <a:pPr lvl="3">
              <a:buFont typeface="Courier New" panose="02070309020205020404" pitchFamily="49" charset="0"/>
              <a:buChar char="o"/>
            </a:pPr>
            <a:r>
              <a:rPr lang="nl-NL" sz="1200" dirty="0">
                <a:latin typeface="Univers" panose="020B0503020202020204" pitchFamily="34" charset="0"/>
                <a:sym typeface="Symbol" panose="05050102010706020507" pitchFamily="18" charset="2"/>
              </a:rPr>
              <a:t>Bv. De volgende dag </a:t>
            </a:r>
            <a:r>
              <a:rPr lang="nl-NL" sz="1200" u="sng" dirty="0">
                <a:latin typeface="Univers" panose="020B0503020202020204" pitchFamily="34" charset="0"/>
                <a:sym typeface="Symbol" panose="05050102010706020507" pitchFamily="18" charset="2"/>
              </a:rPr>
              <a:t>deel</a:t>
            </a:r>
            <a:r>
              <a:rPr lang="nl-NL" sz="1200" dirty="0">
                <a:latin typeface="Univers" panose="020B0503020202020204" pitchFamily="34" charset="0"/>
                <a:sym typeface="Symbol" panose="05050102010706020507" pitchFamily="18" charset="2"/>
              </a:rPr>
              <a:t> ik geschenken </a:t>
            </a:r>
            <a:r>
              <a:rPr lang="nl-NL" sz="1200" u="sng" dirty="0">
                <a:latin typeface="Univers" panose="020B0503020202020204" pitchFamily="34" charset="0"/>
                <a:sym typeface="Symbol" panose="05050102010706020507" pitchFamily="18" charset="2"/>
              </a:rPr>
              <a:t>uit.</a:t>
            </a:r>
          </a:p>
          <a:p>
            <a:pPr lvl="1"/>
            <a:endParaRPr lang="nl-NL" sz="1800" dirty="0">
              <a:latin typeface="Univers" panose="020B0503020202020204" pitchFamily="34" charset="0"/>
              <a:sym typeface="Symbol" panose="05050102010706020507" pitchFamily="18" charset="2"/>
            </a:endParaRPr>
          </a:p>
          <a:p>
            <a:pPr lvl="2"/>
            <a:endParaRPr lang="nl-NL" sz="1400" dirty="0">
              <a:latin typeface="Univers" panose="020B0503020202020204" pitchFamily="34" charset="0"/>
              <a:sym typeface="Symbol" panose="05050102010706020507" pitchFamily="18" charset="2"/>
            </a:endParaRPr>
          </a:p>
          <a:p>
            <a:pPr lvl="2"/>
            <a:endParaRPr lang="nl-BE" sz="1400" dirty="0">
              <a:latin typeface="Univers" panose="020B0503020202020204" pitchFamily="34" charset="0"/>
            </a:endParaRPr>
          </a:p>
        </p:txBody>
      </p:sp>
      <p:sp>
        <p:nvSpPr>
          <p:cNvPr id="4" name="Tekstvak 3">
            <a:extLst>
              <a:ext uri="{FF2B5EF4-FFF2-40B4-BE49-F238E27FC236}">
                <a16:creationId xmlns:a16="http://schemas.microsoft.com/office/drawing/2014/main" id="{D9557631-F94C-472C-9772-C5272E00EB73}"/>
              </a:ext>
            </a:extLst>
          </p:cNvPr>
          <p:cNvSpPr txBox="1"/>
          <p:nvPr/>
        </p:nvSpPr>
        <p:spPr>
          <a:xfrm>
            <a:off x="7354732" y="3025925"/>
            <a:ext cx="3822254" cy="2616101"/>
          </a:xfrm>
          <a:prstGeom prst="rect">
            <a:avLst/>
          </a:prstGeom>
          <a:noFill/>
        </p:spPr>
        <p:txBody>
          <a:bodyPr wrap="square" rtlCol="0">
            <a:spAutoFit/>
          </a:bodyPr>
          <a:lstStyle/>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a:t>
            </a:r>
          </a:p>
          <a:p>
            <a:endParaRPr lang="nl-NL" sz="1400" dirty="0">
              <a:latin typeface="Univers" panose="020B0503020202020204" pitchFamily="34" charset="0"/>
            </a:endParaRPr>
          </a:p>
          <a:p>
            <a:endParaRPr lang="nl-NL" sz="1200" dirty="0">
              <a:latin typeface="Univers" panose="020B0503020202020204" pitchFamily="34" charset="0"/>
            </a:endParaRP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VD</a:t>
            </a: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INF</a:t>
            </a: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te + INF</a:t>
            </a: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aan het + INF</a:t>
            </a: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INF + INF</a:t>
            </a: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VD + INF</a:t>
            </a:r>
          </a:p>
          <a:p>
            <a:endParaRPr lang="nl-NL" sz="1400" dirty="0">
              <a:latin typeface="Univers" panose="020B0503020202020204" pitchFamily="34" charset="0"/>
            </a:endParaRPr>
          </a:p>
          <a:p>
            <a:endParaRPr lang="nl-NL" sz="1200" dirty="0">
              <a:latin typeface="Univers" panose="020B0503020202020204" pitchFamily="34" charset="0"/>
            </a:endParaRPr>
          </a:p>
          <a:p>
            <a:r>
              <a:rPr lang="nl-NL" sz="1400" dirty="0">
                <a:highlight>
                  <a:srgbClr val="FFFF00"/>
                </a:highlight>
                <a:latin typeface="Univers" panose="020B0503020202020204" pitchFamily="34" charset="0"/>
              </a:rPr>
              <a:t>WWG </a:t>
            </a:r>
            <a:r>
              <a:rPr lang="nl-NL" sz="1400" dirty="0">
                <a:latin typeface="Univers" panose="020B0503020202020204" pitchFamily="34" charset="0"/>
              </a:rPr>
              <a:t>= PV +  ADPV  (infinitief = uitdelen)</a:t>
            </a:r>
            <a:endParaRPr lang="nl-BE" sz="1400" dirty="0">
              <a:latin typeface="Univers" panose="020B0503020202020204" pitchFamily="34" charset="0"/>
            </a:endParaRPr>
          </a:p>
        </p:txBody>
      </p:sp>
    </p:spTree>
    <p:extLst>
      <p:ext uri="{BB962C8B-B14F-4D97-AF65-F5344CB8AC3E}">
        <p14:creationId xmlns:p14="http://schemas.microsoft.com/office/powerpoint/2010/main" val="30785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4B04273-AE2A-4676-98D5-85D0D238C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1D8BCF">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5DAD0CF7-3398-489A-B405-5C22EE15BE95}"/>
              </a:ext>
            </a:extLst>
          </p:cNvPr>
          <p:cNvSpPr>
            <a:spLocks noGrp="1"/>
          </p:cNvSpPr>
          <p:nvPr>
            <p:ph type="title"/>
          </p:nvPr>
        </p:nvSpPr>
        <p:spPr>
          <a:xfrm>
            <a:off x="838200" y="365125"/>
            <a:ext cx="10515600" cy="1325563"/>
          </a:xfrm>
        </p:spPr>
        <p:txBody>
          <a:bodyPr>
            <a:normAutofit/>
          </a:bodyPr>
          <a:lstStyle/>
          <a:p>
            <a:r>
              <a:rPr lang="nl-NL" dirty="0">
                <a:latin typeface="Univers" panose="020B0503020202020204" pitchFamily="34" charset="0"/>
              </a:rPr>
              <a:t>Het naamwoordelijk gezegde (NWG)</a:t>
            </a:r>
            <a:endParaRPr lang="nl-BE" dirty="0">
              <a:latin typeface="Univers" panose="020B0503020202020204" pitchFamily="34" charset="0"/>
            </a:endParaRPr>
          </a:p>
        </p:txBody>
      </p:sp>
      <p:sp>
        <p:nvSpPr>
          <p:cNvPr id="3" name="Tijdelijke aanduiding voor inhoud 2">
            <a:extLst>
              <a:ext uri="{FF2B5EF4-FFF2-40B4-BE49-F238E27FC236}">
                <a16:creationId xmlns:a16="http://schemas.microsoft.com/office/drawing/2014/main" id="{E3E433C2-93D8-4256-91EE-86BE471E3384}"/>
              </a:ext>
            </a:extLst>
          </p:cNvPr>
          <p:cNvSpPr>
            <a:spLocks noGrp="1"/>
          </p:cNvSpPr>
          <p:nvPr>
            <p:ph idx="1"/>
          </p:nvPr>
        </p:nvSpPr>
        <p:spPr>
          <a:xfrm>
            <a:off x="838200" y="1751009"/>
            <a:ext cx="10773792" cy="4791880"/>
          </a:xfrm>
        </p:spPr>
        <p:txBody>
          <a:bodyPr>
            <a:normAutofit/>
          </a:bodyPr>
          <a:lstStyle/>
          <a:p>
            <a:pPr lvl="1"/>
            <a:r>
              <a:rPr lang="nl-NL" sz="1800" dirty="0">
                <a:latin typeface="Univers" panose="020B0503020202020204" pitchFamily="34" charset="0"/>
                <a:sym typeface="Symbol" panose="05050102010706020507" pitchFamily="18" charset="2"/>
              </a:rPr>
              <a:t>Het hoofdwerkwoord is een koppelwerkwoord  Zegt iets over het onderwerp</a:t>
            </a:r>
          </a:p>
          <a:p>
            <a:pPr lvl="1"/>
            <a:r>
              <a:rPr lang="nl-NL" sz="1800" dirty="0">
                <a:latin typeface="Univers" panose="020B0503020202020204" pitchFamily="34" charset="0"/>
                <a:sym typeface="Symbol" panose="05050102010706020507" pitchFamily="18" charset="2"/>
              </a:rPr>
              <a:t>Drukt een eigenschap of toestand van het onderwerp uit.</a:t>
            </a: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1"/>
            <a:endParaRPr lang="nl-NL" sz="1800" dirty="0">
              <a:latin typeface="Univers" panose="020B0503020202020204" pitchFamily="34" charset="0"/>
              <a:sym typeface="Symbol" panose="05050102010706020507" pitchFamily="18" charset="2"/>
            </a:endParaRPr>
          </a:p>
          <a:p>
            <a:pPr lvl="2"/>
            <a:r>
              <a:rPr lang="nl-NL" sz="1400" dirty="0">
                <a:latin typeface="Univers" panose="020B0503020202020204" pitchFamily="34" charset="0"/>
                <a:sym typeface="Symbol" panose="05050102010706020507" pitchFamily="18" charset="2"/>
              </a:rPr>
              <a:t>Bv. De hond is groot.                         NWG = is of koppelwerkwoord (WWD) + groot  (NWD)</a:t>
            </a:r>
          </a:p>
          <a:p>
            <a:pPr lvl="2"/>
            <a:r>
              <a:rPr lang="nl-NL" sz="1400" dirty="0">
                <a:latin typeface="Univers" panose="020B0503020202020204" pitchFamily="34" charset="0"/>
                <a:sym typeface="Symbol" panose="05050102010706020507" pitchFamily="18" charset="2"/>
              </a:rPr>
              <a:t>Bv. Elke bleek genezen te zijn.          NWG =  bleek te zijn (WWD) + genezen (NWD)</a:t>
            </a:r>
          </a:p>
          <a:p>
            <a:pPr lvl="2"/>
            <a:endParaRPr lang="nl-BE" sz="1400" dirty="0">
              <a:latin typeface="Univers" panose="020B0503020202020204" pitchFamily="34" charset="0"/>
            </a:endParaRPr>
          </a:p>
        </p:txBody>
      </p:sp>
      <p:pic>
        <p:nvPicPr>
          <p:cNvPr id="5" name="Afbeelding 4">
            <a:extLst>
              <a:ext uri="{FF2B5EF4-FFF2-40B4-BE49-F238E27FC236}">
                <a16:creationId xmlns:a16="http://schemas.microsoft.com/office/drawing/2014/main" id="{93424412-629C-40C8-AB29-866623D7E5D1}"/>
              </a:ext>
            </a:extLst>
          </p:cNvPr>
          <p:cNvPicPr>
            <a:picLocks noChangeAspect="1"/>
          </p:cNvPicPr>
          <p:nvPr/>
        </p:nvPicPr>
        <p:blipFill rotWithShape="1">
          <a:blip r:embed="rId2"/>
          <a:srcRect l="5012" t="32988" r="55989" b="39051"/>
          <a:stretch/>
        </p:blipFill>
        <p:spPr>
          <a:xfrm>
            <a:off x="1561408" y="2551730"/>
            <a:ext cx="7906442" cy="3188655"/>
          </a:xfrm>
          <a:prstGeom prst="rect">
            <a:avLst/>
          </a:prstGeom>
        </p:spPr>
      </p:pic>
    </p:spTree>
    <p:extLst>
      <p:ext uri="{BB962C8B-B14F-4D97-AF65-F5344CB8AC3E}">
        <p14:creationId xmlns:p14="http://schemas.microsoft.com/office/powerpoint/2010/main" val="45663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fade">
                                      <p:cBhvr>
                                        <p:cTn id="20" dur="500"/>
                                        <p:tgtEl>
                                          <p:spTgt spid="3">
                                            <p:txEl>
                                              <p:pRg st="12" end="1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fade">
                                      <p:cBhvr>
                                        <p:cTn id="2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4B04273-AE2A-4676-98D5-85D0D238C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1D8BCF">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5DAD0CF7-3398-489A-B405-5C22EE15BE95}"/>
              </a:ext>
            </a:extLst>
          </p:cNvPr>
          <p:cNvSpPr>
            <a:spLocks noGrp="1"/>
          </p:cNvSpPr>
          <p:nvPr>
            <p:ph type="title"/>
          </p:nvPr>
        </p:nvSpPr>
        <p:spPr>
          <a:xfrm>
            <a:off x="836676" y="104767"/>
            <a:ext cx="10515600" cy="1325563"/>
          </a:xfrm>
        </p:spPr>
        <p:txBody>
          <a:bodyPr>
            <a:normAutofit/>
          </a:bodyPr>
          <a:lstStyle/>
          <a:p>
            <a:r>
              <a:rPr lang="nl-NL" dirty="0">
                <a:latin typeface="Univers" panose="020B0503020202020204" pitchFamily="34" charset="0"/>
              </a:rPr>
              <a:t>Hoe weet je welk soort werkwoord het is?</a:t>
            </a:r>
            <a:endParaRPr lang="nl-BE" dirty="0">
              <a:latin typeface="Univers" panose="020B0503020202020204" pitchFamily="34" charset="0"/>
            </a:endParaRPr>
          </a:p>
        </p:txBody>
      </p:sp>
      <p:sp>
        <p:nvSpPr>
          <p:cNvPr id="8" name="Tijdelijke aanduiding voor inhoud 7">
            <a:extLst>
              <a:ext uri="{FF2B5EF4-FFF2-40B4-BE49-F238E27FC236}">
                <a16:creationId xmlns:a16="http://schemas.microsoft.com/office/drawing/2014/main" id="{631866CD-1BAA-4093-8A0A-FD13CFDBAF61}"/>
              </a:ext>
            </a:extLst>
          </p:cNvPr>
          <p:cNvSpPr>
            <a:spLocks noGrp="1"/>
          </p:cNvSpPr>
          <p:nvPr>
            <p:ph idx="1"/>
          </p:nvPr>
        </p:nvSpPr>
        <p:spPr>
          <a:xfrm>
            <a:off x="838200" y="1745441"/>
            <a:ext cx="10515600" cy="4426759"/>
          </a:xfrm>
        </p:spPr>
        <p:txBody>
          <a:bodyPr>
            <a:normAutofit lnSpcReduction="10000"/>
          </a:bodyPr>
          <a:lstStyle/>
          <a:p>
            <a:r>
              <a:rPr lang="nl-NL" sz="2000" dirty="0">
                <a:latin typeface="Univers" panose="020B0503020202020204" pitchFamily="34" charset="0"/>
              </a:rPr>
              <a:t>Drie soorten:</a:t>
            </a:r>
          </a:p>
          <a:p>
            <a:pPr lvl="1"/>
            <a:r>
              <a:rPr lang="nl-NL" sz="1800" b="1" u="sng" dirty="0">
                <a:latin typeface="Univers" panose="020B0503020202020204" pitchFamily="34" charset="0"/>
              </a:rPr>
              <a:t>Zelfstandige werkwoorden</a:t>
            </a:r>
            <a:r>
              <a:rPr lang="nl-NL" sz="1800" dirty="0">
                <a:latin typeface="Univers" panose="020B0503020202020204" pitchFamily="34" charset="0"/>
              </a:rPr>
              <a:t>: sommige werkwoorden </a:t>
            </a:r>
            <a:r>
              <a:rPr lang="nl-NL" sz="1800" dirty="0" err="1">
                <a:latin typeface="Univers" panose="020B0503020202020204" pitchFamily="34" charset="0"/>
              </a:rPr>
              <a:t>begrjip</a:t>
            </a:r>
            <a:r>
              <a:rPr lang="nl-NL" sz="1800" dirty="0">
                <a:latin typeface="Univers" panose="020B0503020202020204" pitchFamily="34" charset="0"/>
              </a:rPr>
              <a:t> je meteen zoals bv. skaten, snurken, eten …  Je weet onmiddellijk wat hun betekenis is en samen met het onderwerp kunnen ze een volwaardige zin vormen.</a:t>
            </a:r>
          </a:p>
          <a:p>
            <a:pPr marL="457200" lvl="1" indent="0">
              <a:buNone/>
            </a:pPr>
            <a:endParaRPr lang="nl-NL" sz="1800" dirty="0">
              <a:latin typeface="Univers" panose="020B0503020202020204" pitchFamily="34" charset="0"/>
            </a:endParaRPr>
          </a:p>
          <a:p>
            <a:pPr lvl="1"/>
            <a:r>
              <a:rPr lang="nl-NL" sz="1800" b="1" u="sng" dirty="0">
                <a:latin typeface="Univers" panose="020B0503020202020204" pitchFamily="34" charset="0"/>
              </a:rPr>
              <a:t>Koppelwerkwoorden</a:t>
            </a:r>
            <a:r>
              <a:rPr lang="nl-NL" sz="1800" dirty="0">
                <a:latin typeface="Univers" panose="020B0503020202020204" pitchFamily="34" charset="0"/>
              </a:rPr>
              <a:t>: andere werkwoorden hebben weinig betekenis op zichzelf zoals bv. zijn, worden, blijven … Samen met het  onderwerp vormen ze geen volwaardige zin en ze koppelen enkel het onderwerp aan meer informatie.  Je onthoudt ze met een ezelsbruggetje </a:t>
            </a:r>
            <a:r>
              <a:rPr lang="nl-NL" sz="1800" dirty="0" err="1">
                <a:latin typeface="Univers" panose="020B0503020202020204" pitchFamily="34" charset="0"/>
              </a:rPr>
              <a:t>ZWoBBeLS</a:t>
            </a:r>
            <a:r>
              <a:rPr lang="nl-NL" sz="1800" dirty="0">
                <a:latin typeface="Univers" panose="020B0503020202020204" pitchFamily="34" charset="0"/>
              </a:rPr>
              <a:t> (zijn, worden, blijven, blijken, lijken en schijnen) + heten, dunken en voorkomen</a:t>
            </a:r>
          </a:p>
          <a:p>
            <a:pPr lvl="1"/>
            <a:endParaRPr lang="nl-NL" sz="1800" dirty="0">
              <a:latin typeface="Univers" panose="020B0503020202020204" pitchFamily="34" charset="0"/>
            </a:endParaRPr>
          </a:p>
          <a:p>
            <a:pPr lvl="1"/>
            <a:r>
              <a:rPr lang="nl-NL" sz="1800" b="1" u="sng" dirty="0">
                <a:latin typeface="Univers" panose="020B0503020202020204" pitchFamily="34" charset="0"/>
              </a:rPr>
              <a:t>Hulpwerkwoorden</a:t>
            </a:r>
            <a:r>
              <a:rPr lang="nl-NL" sz="1800" dirty="0">
                <a:latin typeface="Univers" panose="020B0503020202020204" pitchFamily="34" charset="0"/>
              </a:rPr>
              <a:t>: is een werkwoord dat als 'hulp' bij het hoofdwerkwoord van de zin staat. In tegenstelling tot een zelfstandig werkwoord kan een hulpwerkwoord nooit zelfstandig voorkomen. Het komt altijd voor in combinatie met een ander werkwoord (een zelfstandig werkwoord of een koppelwerkwoord).</a:t>
            </a:r>
            <a:endParaRPr lang="nl-BE" sz="1800" dirty="0">
              <a:latin typeface="Univers" panose="020B0503020202020204" pitchFamily="34" charset="0"/>
            </a:endParaRPr>
          </a:p>
        </p:txBody>
      </p:sp>
    </p:spTree>
    <p:extLst>
      <p:ext uri="{BB962C8B-B14F-4D97-AF65-F5344CB8AC3E}">
        <p14:creationId xmlns:p14="http://schemas.microsoft.com/office/powerpoint/2010/main" val="167785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26AE928-576B-441B-86C4-243DEF34507E}"/>
              </a:ext>
            </a:extLst>
          </p:cNvPr>
          <p:cNvPicPr>
            <a:picLocks noChangeAspect="1"/>
          </p:cNvPicPr>
          <p:nvPr/>
        </p:nvPicPr>
        <p:blipFill rotWithShape="1">
          <a:blip r:embed="rId2"/>
          <a:srcRect l="5781" t="28333" r="58281" b="28889"/>
          <a:stretch/>
        </p:blipFill>
        <p:spPr>
          <a:xfrm>
            <a:off x="2573045" y="563917"/>
            <a:ext cx="9105900" cy="6096994"/>
          </a:xfrm>
          <a:prstGeom prst="rect">
            <a:avLst/>
          </a:prstGeom>
        </p:spPr>
      </p:pic>
    </p:spTree>
    <p:extLst>
      <p:ext uri="{BB962C8B-B14F-4D97-AF65-F5344CB8AC3E}">
        <p14:creationId xmlns:p14="http://schemas.microsoft.com/office/powerpoint/2010/main" val="3623644542"/>
      </p:ext>
    </p:extLst>
  </p:cSld>
  <p:clrMapOvr>
    <a:masterClrMapping/>
  </p:clrMapOvr>
</p:sld>
</file>

<file path=ppt/theme/theme1.xml><?xml version="1.0" encoding="utf-8"?>
<a:theme xmlns:a="http://schemas.openxmlformats.org/drawingml/2006/main" name="BrushVTI">
  <a:themeElements>
    <a:clrScheme name="AnalogousFromRegularSeed_2SEEDS">
      <a:dk1>
        <a:srgbClr val="000000"/>
      </a:dk1>
      <a:lt1>
        <a:srgbClr val="FFFFFF"/>
      </a:lt1>
      <a:dk2>
        <a:srgbClr val="243641"/>
      </a:dk2>
      <a:lt2>
        <a:srgbClr val="E8E4E2"/>
      </a:lt2>
      <a:accent1>
        <a:srgbClr val="1D8BCF"/>
      </a:accent1>
      <a:accent2>
        <a:srgbClr val="26B5B0"/>
      </a:accent2>
      <a:accent3>
        <a:srgbClr val="2F53E1"/>
      </a:accent3>
      <a:accent4>
        <a:srgbClr val="CF1D31"/>
      </a:accent4>
      <a:accent5>
        <a:srgbClr val="E1662F"/>
      </a:accent5>
      <a:accent6>
        <a:srgbClr val="CA9A1C"/>
      </a:accent6>
      <a:hlink>
        <a:srgbClr val="BC6D3C"/>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7D7B3F4A2D04488A98BA5E7E6AB39" ma:contentTypeVersion="9" ma:contentTypeDescription="Een nieuw document maken." ma:contentTypeScope="" ma:versionID="9522f37b49f4cffefc5bbddcdf7a34f9">
  <xsd:schema xmlns:xsd="http://www.w3.org/2001/XMLSchema" xmlns:xs="http://www.w3.org/2001/XMLSchema" xmlns:p="http://schemas.microsoft.com/office/2006/metadata/properties" xmlns:ns2="14210480-987e-480f-9ed3-ec05579fc9d4" targetNamespace="http://schemas.microsoft.com/office/2006/metadata/properties" ma:root="true" ma:fieldsID="ac0fd38fcbed1fa49f51433b2a7f0e1f" ns2:_="">
    <xsd:import namespace="14210480-987e-480f-9ed3-ec05579fc9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10480-987e-480f-9ed3-ec05579fc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89BD2-08BA-4324-A175-AFD1F6B8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210480-987e-480f-9ed3-ec05579fc9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9BBB22-7F74-44B2-B41B-23FB545320E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951556D-5328-4EE7-AA65-EA5F872FD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Breedbeeld</PresentationFormat>
  <Paragraphs>58</Paragraphs>
  <Slides>6</Slides>
  <Notes>0</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BrushVTI</vt:lpstr>
      <vt:lpstr>Het gezegde</vt:lpstr>
      <vt:lpstr>Het gezegde</vt:lpstr>
      <vt:lpstr>Het werkwoordelijk gezegde (WWG)</vt:lpstr>
      <vt:lpstr>Het naamwoordelijk gezegde (NWG)</vt:lpstr>
      <vt:lpstr>Hoe weet je welk soort werkwoord het is?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gezegde</dc:title>
  <dc:creator>Aline De Wolf</dc:creator>
  <cp:lastModifiedBy>Nathalie Huybrighs</cp:lastModifiedBy>
  <cp:revision>9</cp:revision>
  <dcterms:created xsi:type="dcterms:W3CDTF">2020-05-18T20:12:44Z</dcterms:created>
  <dcterms:modified xsi:type="dcterms:W3CDTF">2020-05-26T13:35:21Z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0x010100F677D7B3F4A2D04488A98BA5E7E6AB39</vt:lpwstr>
  </property>
</Properties>
</file>