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27"/>
  </p:normalViewPr>
  <p:slideViewPr>
    <p:cSldViewPr snapToGrid="0" snapToObjects="1">
      <p:cViewPr varScale="1">
        <p:scale>
          <a:sx n="82" d="100"/>
          <a:sy n="82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8SaB7O2JRM?feature=oembed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B8B49-0681-C244-9A26-67A031DBB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Geschiedenis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D56A2D-FA37-0543-B820-A1531DB85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189386"/>
          </a:xfrm>
        </p:spPr>
        <p:txBody>
          <a:bodyPr>
            <a:noAutofit/>
          </a:bodyPr>
          <a:lstStyle/>
          <a:p>
            <a:r>
              <a:rPr lang="nl-NL" sz="2800" dirty="0"/>
              <a:t>Les 15) De veroveringen veranderen de Romeinse samenleving </a:t>
            </a:r>
          </a:p>
        </p:txBody>
      </p:sp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3FBB8B2B-D808-4548-9069-DDD415BB0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4" b="91900" l="2143" r="91429">
                        <a14:foregroundMark x1="47857" y1="16822" x2="47857" y2="16822"/>
                        <a14:foregroundMark x1="62857" y1="18380" x2="47143" y2="18380"/>
                        <a14:foregroundMark x1="80714" y1="25234" x2="22857" y2="23676"/>
                        <a14:foregroundMark x1="22857" y1="23676" x2="25000" y2="15576"/>
                        <a14:foregroundMark x1="77857" y1="8723" x2="17857" y2="7477"/>
                        <a14:foregroundMark x1="17857" y1="7477" x2="16429" y2="7165"/>
                        <a14:foregroundMark x1="86429" y1="2804" x2="15720" y2="3594"/>
                        <a14:foregroundMark x1="90714" y1="38941" x2="90714" y2="38941"/>
                        <a14:foregroundMark x1="67143" y1="58879" x2="87857" y2="66044"/>
                        <a14:foregroundMark x1="87857" y1="66044" x2="91429" y2="80374"/>
                        <a14:foregroundMark x1="50000" y1="74455" x2="50000" y2="88676"/>
                        <a14:foregroundMark x1="60356" y1="89408" x2="70714" y2="86916"/>
                        <a14:foregroundMark x1="59824" y1="89536" x2="60356" y2="89408"/>
                        <a14:foregroundMark x1="19286" y1="76947" x2="19286" y2="64174"/>
                        <a14:backgroundMark x1="50714" y1="90966" x2="50714" y2="90966"/>
                        <a14:backgroundMark x1="52143" y1="90654" x2="52143" y2="90654"/>
                        <a14:backgroundMark x1="49286" y1="89720" x2="49286" y2="89720"/>
                        <a14:backgroundMark x1="49286" y1="89720" x2="57143" y2="90966"/>
                        <a14:backgroundMark x1="48571" y1="89408" x2="48571" y2="89408"/>
                        <a14:backgroundMark x1="49286" y1="89408" x2="49286" y2="89408"/>
                        <a14:backgroundMark x1="49286" y1="89408" x2="49286" y2="89408"/>
                        <a14:backgroundMark x1="50000" y1="89720" x2="51429" y2="89720"/>
                        <a14:backgroundMark x1="48571" y1="89097" x2="51429" y2="90654"/>
                        <a14:backgroundMark x1="2143" y1="4673" x2="1429" y2="3738"/>
                        <a14:backgroundMark x1="3571" y1="2492" x2="3571" y2="40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78" y="0"/>
            <a:ext cx="1132592" cy="259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3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F8318-A9AD-F343-8C1D-30D101C9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Rome nemen de tegenstellingen tussen arm en rijk toe</a:t>
            </a:r>
          </a:p>
        </p:txBody>
      </p:sp>
      <p:sp>
        <p:nvSpPr>
          <p:cNvPr id="4" name="Driehoek 3">
            <a:extLst>
              <a:ext uri="{FF2B5EF4-FFF2-40B4-BE49-F238E27FC236}">
                <a16:creationId xmlns:a16="http://schemas.microsoft.com/office/drawing/2014/main" id="{8E7C8BB6-04E1-AA4F-9F47-2AE35DF9E62D}"/>
              </a:ext>
            </a:extLst>
          </p:cNvPr>
          <p:cNvSpPr/>
          <p:nvPr/>
        </p:nvSpPr>
        <p:spPr>
          <a:xfrm>
            <a:off x="111373" y="2068463"/>
            <a:ext cx="6598037" cy="3985018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D93081D-C583-EC4A-AD35-D56161D7221B}"/>
              </a:ext>
            </a:extLst>
          </p:cNvPr>
          <p:cNvCxnSpPr/>
          <p:nvPr/>
        </p:nvCxnSpPr>
        <p:spPr>
          <a:xfrm>
            <a:off x="2708910" y="2914650"/>
            <a:ext cx="140589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9E76EAA9-E701-2B43-8EEA-1405DE89620A}"/>
              </a:ext>
            </a:extLst>
          </p:cNvPr>
          <p:cNvCxnSpPr/>
          <p:nvPr/>
        </p:nvCxnSpPr>
        <p:spPr>
          <a:xfrm>
            <a:off x="3611880" y="2594610"/>
            <a:ext cx="2080260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58E237C3-3D24-0040-96EC-7022BEBA8E3A}"/>
              </a:ext>
            </a:extLst>
          </p:cNvPr>
          <p:cNvCxnSpPr/>
          <p:nvPr/>
        </p:nvCxnSpPr>
        <p:spPr>
          <a:xfrm>
            <a:off x="5181600" y="4541520"/>
            <a:ext cx="2080260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A345F786-AA1E-9848-8680-7CE4C31F3B6E}"/>
              </a:ext>
            </a:extLst>
          </p:cNvPr>
          <p:cNvSpPr txBox="1"/>
          <p:nvPr/>
        </p:nvSpPr>
        <p:spPr>
          <a:xfrm>
            <a:off x="5863590" y="2297430"/>
            <a:ext cx="519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Kleine groep rijken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231E163-EDB3-1147-802E-8759CCDE18E3}"/>
              </a:ext>
            </a:extLst>
          </p:cNvPr>
          <p:cNvSpPr txBox="1"/>
          <p:nvPr/>
        </p:nvSpPr>
        <p:spPr>
          <a:xfrm>
            <a:off x="7341870" y="4310687"/>
            <a:ext cx="519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Grote groep arme mensen 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27A7FBC-0A3B-1841-8B9C-4C4CEC76F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54" y="642541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20C20-D372-6D43-8973-72A16A4B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Rome nemen de tegenstellingen tussen arm en rijk toe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CA526D-7B6B-E648-B4B9-8AEC99A70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De arme zijn niet machteloos, ze hebben een belangrijk voordeel </a:t>
            </a:r>
            <a:r>
              <a:rPr lang="nl-NL" sz="2400" dirty="0">
                <a:sym typeface="Wingdings" pitchFamily="2" charset="2"/>
              </a:rPr>
              <a:t> hun aantallen</a:t>
            </a:r>
          </a:p>
          <a:p>
            <a:r>
              <a:rPr lang="nl-NL" sz="2400" dirty="0">
                <a:sym typeface="Wingdings" pitchFamily="2" charset="2"/>
              </a:rPr>
              <a:t>De overheid moet dus we met de arme bevolking rekening houden om opstanden te vermijden</a:t>
            </a:r>
          </a:p>
          <a:p>
            <a:pPr lvl="1"/>
            <a:r>
              <a:rPr lang="nl-NL" sz="2200" dirty="0">
                <a:sym typeface="Wingdings" pitchFamily="2" charset="2"/>
              </a:rPr>
              <a:t>De oplossing hiervoor is brood en spelen</a:t>
            </a:r>
            <a:endParaRPr lang="nl-NL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845F01-775A-0F4A-869D-84B825025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54" y="642541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04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6D932-D443-5645-AA05-086480420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Gracchen proberen het lot van het volk te verbeteren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A2A433B-9F79-364A-BF72-B6C05D5C5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67561"/>
            <a:ext cx="3449638" cy="344963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26FD59C-11AA-A144-A3A3-4206E2B69CCB}"/>
              </a:ext>
            </a:extLst>
          </p:cNvPr>
          <p:cNvSpPr txBox="1"/>
          <p:nvPr/>
        </p:nvSpPr>
        <p:spPr>
          <a:xfrm>
            <a:off x="1451579" y="5517199"/>
            <a:ext cx="3449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Tiberius Gracchus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3A91B4F-20C1-B942-B69D-49802D16F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300" y="1942148"/>
            <a:ext cx="2569766" cy="370046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A6292B1-58F6-FF4C-8A47-451CD5B0D8AC}"/>
              </a:ext>
            </a:extLst>
          </p:cNvPr>
          <p:cNvSpPr txBox="1"/>
          <p:nvPr/>
        </p:nvSpPr>
        <p:spPr>
          <a:xfrm>
            <a:off x="7480300" y="5684260"/>
            <a:ext cx="3449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Gaius Gracchus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5F93398-2B9A-F54F-8615-B93B6DC43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9" y="61476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48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2546D-4379-4648-BBC5-3D525118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zijn de gebroeders Gracchus?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602269-607B-2649-99CB-CB374BFE1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Tiberius en Gaius</a:t>
            </a:r>
          </a:p>
          <a:p>
            <a:r>
              <a:rPr lang="nl-NL" sz="2400" dirty="0"/>
              <a:t>Volkstribunen (vergaderingen van het gewone volk)</a:t>
            </a:r>
          </a:p>
          <a:p>
            <a:r>
              <a:rPr lang="nl-NL" sz="2400" dirty="0"/>
              <a:t>Ze behoren tot de proletariërs (gewone volk)</a:t>
            </a:r>
          </a:p>
          <a:p>
            <a:r>
              <a:rPr lang="nl-NL" sz="2400" dirty="0"/>
              <a:t>Ze willen de toestand van de verarmde Romeinse burgers verbeteren </a:t>
            </a:r>
          </a:p>
          <a:p>
            <a:r>
              <a:rPr lang="nl-NL" sz="2400" dirty="0"/>
              <a:t>Populisten (kiezen de kant van het volk tegen de Elite)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CAECA6-B226-8745-9113-A04A75882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9" y="61476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1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5244D-AF55-BF45-ADC4-FE3A1237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Gracchen proberen het lot van het volk te verbeteren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0AA910-EBD5-5F44-B33E-645917AE0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Tiberius Gracchus wil een </a:t>
            </a:r>
            <a:r>
              <a:rPr lang="nl-NL" sz="2400" b="1" dirty="0"/>
              <a:t>landwet</a:t>
            </a:r>
            <a:r>
              <a:rPr lang="nl-NL" sz="2400" dirty="0"/>
              <a:t> invoeren om de landbouwgrond opnieuw te verdelen onder de arme boeren</a:t>
            </a:r>
          </a:p>
          <a:p>
            <a:r>
              <a:rPr lang="nl-NL" sz="2400" dirty="0"/>
              <a:t>De senaat verzet zich hiertegen </a:t>
            </a:r>
            <a:r>
              <a:rPr lang="nl-NL" sz="2400" dirty="0">
                <a:sym typeface="Wingdings" pitchFamily="2" charset="2"/>
              </a:rPr>
              <a:t> ze zijn grootgrondbezitter (ze gaan een deel van hun grond verliezen) </a:t>
            </a:r>
          </a:p>
          <a:p>
            <a:r>
              <a:rPr lang="nl-NL" sz="2400" dirty="0">
                <a:sym typeface="Wingdings" pitchFamily="2" charset="2"/>
              </a:rPr>
              <a:t>Tiberius wordt door aanhangers van de senaat vermoord</a:t>
            </a: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7F171C-9463-4648-A25D-F55DC483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9" y="61476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4CE20-6650-E64D-B99C-58FB94C4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dE</a:t>
            </a:r>
            <a:r>
              <a:rPr lang="nl-NL" dirty="0"/>
              <a:t> MOORD OP Tiberius Gracchus </a:t>
            </a:r>
          </a:p>
        </p:txBody>
      </p:sp>
      <p:pic>
        <p:nvPicPr>
          <p:cNvPr id="4" name="Onlinemedia 3" descr="Murder of Tiberius Gracchus - Ancient Rome - BBC">
            <a:hlinkClick r:id="" action="ppaction://media"/>
            <a:extLst>
              <a:ext uri="{FF2B5EF4-FFF2-40B4-BE49-F238E27FC236}">
                <a16:creationId xmlns:a16="http://schemas.microsoft.com/office/drawing/2014/main" id="{54465EB2-A4AF-784D-AD2E-9AAC79BD8B7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56544" y="1958975"/>
            <a:ext cx="7278911" cy="40945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7F84C95-237B-4D4C-A4BF-EA50BDDB2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9" y="61476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1FE6F-7170-B243-81BA-C5AC50D9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Gracchen proberen het lot van het volk te verbeteren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E553F0-83E0-424C-9D7E-A5C99DE7D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Gaius Gracchus probeert het werk van zijn broer verder te zetten</a:t>
            </a:r>
          </a:p>
          <a:p>
            <a:r>
              <a:rPr lang="nl-NL" sz="2400" dirty="0"/>
              <a:t>Ook hij zal vermoord worden door aanhangers van de senaat</a:t>
            </a:r>
          </a:p>
          <a:p>
            <a:r>
              <a:rPr lang="nl-NL" sz="2400" u="sng" dirty="0"/>
              <a:t>De Gracchen tonen voor de eerste keer aan dat één man, verkozen door de volksvergaderingen, de senaat buitenspel kan zetten.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BAB8D1-06EF-9349-89FA-DA961FC9E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9" y="61476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0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2158A-999F-1F40-9614-FABEE0C8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Burgeroorlogen in zicht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1CB51F-B353-FF48-A2D7-379818CA0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Na de dood van de Gracchen ontstaan er twee belangrijke politieke kampen in Rome. </a:t>
            </a:r>
          </a:p>
          <a:p>
            <a:pPr lvl="1"/>
            <a:r>
              <a:rPr lang="nl-NL" sz="2400" dirty="0"/>
              <a:t>De populares: of de volkspartij willen alle macht aan de volksvergadering geven</a:t>
            </a:r>
          </a:p>
          <a:p>
            <a:pPr lvl="1"/>
            <a:r>
              <a:rPr lang="nl-NL" sz="2400" dirty="0"/>
              <a:t>De optimates: willen dat de macht bij de senaat behouden blijft</a:t>
            </a:r>
          </a:p>
          <a:p>
            <a:pPr lvl="1"/>
            <a:r>
              <a:rPr lang="nl-NL" sz="2400" dirty="0"/>
              <a:t>Er ontstaan bloederige burgeroorlogen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91ED39-7C95-F94B-A59D-59641F99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9" y="61476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1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05D8A-A460-8D41-BFCD-8E534E1E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weet je nog van vorige les?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A21829-AF6F-E14F-8024-1C065E2BC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Rome heeft verschillende veroveringen en oorlogen achter de rug</a:t>
            </a:r>
            <a:endParaRPr lang="nl-NL" sz="2200" dirty="0">
              <a:sym typeface="Wingdings" pitchFamily="2" charset="2"/>
            </a:endParaRPr>
          </a:p>
          <a:p>
            <a:pPr lvl="1"/>
            <a:r>
              <a:rPr lang="nl-NL" sz="2000" dirty="0">
                <a:sym typeface="Wingdings" pitchFamily="2" charset="2"/>
              </a:rPr>
              <a:t> De verovering van het Italische schiereiland en de Punische oorlogen met Carthago. </a:t>
            </a:r>
            <a:endParaRPr lang="nl-NL" sz="2200" dirty="0">
              <a:sym typeface="Wingdings" pitchFamily="2" charset="2"/>
            </a:endParaRPr>
          </a:p>
          <a:p>
            <a:r>
              <a:rPr lang="nl-NL" sz="2400" dirty="0">
                <a:sym typeface="Wingdings" pitchFamily="2" charset="2"/>
              </a:rPr>
              <a:t>Gevolg? </a:t>
            </a:r>
          </a:p>
          <a:p>
            <a:pPr lvl="1"/>
            <a:r>
              <a:rPr lang="nl-NL" sz="2000" dirty="0">
                <a:sym typeface="Wingdings" pitchFamily="2" charset="2"/>
              </a:rPr>
              <a:t> Rome wordt belangrijkste handelsstad in het Middellandse Zeegebied.</a:t>
            </a:r>
          </a:p>
          <a:p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BDF0DA1-A147-7B4B-98DE-AED3A9015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54" y="642541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8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497E6-F4D5-D54A-99DA-864593F7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Grondgebied Rome VOOR EN NA DE VEROVERINGEN 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11E2285-1E76-2C49-888A-A77F513AE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148646"/>
            <a:ext cx="2872073" cy="3449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23648C70-6F4C-2345-8210-E86FDBCF48E0}"/>
              </a:ext>
            </a:extLst>
          </p:cNvPr>
          <p:cNvSpPr/>
          <p:nvPr/>
        </p:nvSpPr>
        <p:spPr>
          <a:xfrm>
            <a:off x="2644665" y="3677307"/>
            <a:ext cx="137948" cy="137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E8760D7-B64C-3F4A-800C-41A38F95F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861" y="2250273"/>
            <a:ext cx="4644421" cy="3348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416DB40-5413-0747-B546-34E752DF8C6E}"/>
              </a:ext>
            </a:extLst>
          </p:cNvPr>
          <p:cNvSpPr txBox="1"/>
          <p:nvPr/>
        </p:nvSpPr>
        <p:spPr>
          <a:xfrm>
            <a:off x="4323652" y="2390503"/>
            <a:ext cx="1541571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Grondgebied Rome voor de veroveringen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6BC7291-792B-8544-884A-369285575F8A}"/>
              </a:ext>
            </a:extLst>
          </p:cNvPr>
          <p:cNvSpPr txBox="1"/>
          <p:nvPr/>
        </p:nvSpPr>
        <p:spPr>
          <a:xfrm>
            <a:off x="5094437" y="4100511"/>
            <a:ext cx="1541571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Grondgebied Rome na de veroveringen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4F2E96F-0C3D-9A41-BD69-A3DE9C3ED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54" y="642541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DD298-FE56-B34D-898E-31CD353F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nl-NL" dirty="0"/>
              <a:t>Wat gaan we deze les onderzoeken? (onderzoeksvragen)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04B7F1-1F09-0747-96EF-8EACC96C8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152662" cy="3666609"/>
          </a:xfrm>
        </p:spPr>
        <p:txBody>
          <a:bodyPr>
            <a:noAutofit/>
          </a:bodyPr>
          <a:lstStyle/>
          <a:p>
            <a:r>
              <a:rPr lang="nl-NL" sz="2400" dirty="0"/>
              <a:t>Gaat iedereen in Rome evenveel van deze evolutie profiteren? </a:t>
            </a:r>
          </a:p>
          <a:p>
            <a:r>
              <a:rPr lang="nl-NL" sz="2400" dirty="0"/>
              <a:t>Met welke problemen wordt de Romeinse samenleving geconfronteerd door de uitbreiding van het grondgebied? </a:t>
            </a:r>
          </a:p>
          <a:p>
            <a:r>
              <a:rPr lang="nl-NL" sz="2400" dirty="0"/>
              <a:t>Wie zal er vooral voordelen van de veroveringen ondervinden?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32A8742-9EFC-D74E-9BE9-1A9708244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812" y="2406021"/>
            <a:ext cx="2879042" cy="28790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9E88420-E6AF-8A44-A607-C8E17E12F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54" y="642541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7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ABA00-1C10-1645-9FB5-52940199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Situering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480EAB-A4B3-2244-8FAA-24CC65F78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Neem je werkboek ‘</a:t>
            </a:r>
            <a:r>
              <a:rPr lang="nl-NL" sz="2400" dirty="0" err="1"/>
              <a:t>Storia</a:t>
            </a:r>
            <a:r>
              <a:rPr lang="nl-NL" sz="2400" dirty="0"/>
              <a:t> Live 2’ erbij op blz. 121. </a:t>
            </a:r>
          </a:p>
          <a:p>
            <a:r>
              <a:rPr lang="nl-NL" sz="2400" dirty="0"/>
              <a:t>Maak opdracht 1 waarbij je deze les moet situeren in ruimte, tijd en domein.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FA8361-2F47-6449-B897-57BD5F15A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54" y="642541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6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A0233-8ACC-6A4E-9702-75ADA3FE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situering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16C0EA-FF9B-AD4E-A365-F73CFECAB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Ruimte: Middellands Zeegebied</a:t>
            </a:r>
          </a:p>
          <a:p>
            <a:r>
              <a:rPr lang="nl-NL" sz="2400" dirty="0"/>
              <a:t>Tijd: Klassieke Oudheid</a:t>
            </a:r>
          </a:p>
          <a:p>
            <a:r>
              <a:rPr lang="nl-NL" sz="2400" dirty="0"/>
              <a:t>Domein: politiek en socio-economisch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DB18F28-0CCA-9744-8EB0-D183F188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1038"/>
            <a:ext cx="12192000" cy="240373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8EF4644-53B3-A640-A9F4-C3F8F3EC2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54" y="642541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4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C97B5-E19A-854E-BE8D-C46EA016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kleine boer in Italië gaat ten onder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A4D17C-F5CA-624B-AC6D-9FE8D3327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De oorlogen brengen de gewone boer weinig voordelen </a:t>
            </a:r>
          </a:p>
          <a:p>
            <a:pPr lvl="1"/>
            <a:r>
              <a:rPr lang="nl-NL" sz="2200" dirty="0"/>
              <a:t>Hij moet meevechten in het leger waardoor hij zijn akkers niet kan bewerken</a:t>
            </a:r>
          </a:p>
          <a:p>
            <a:pPr lvl="1"/>
            <a:r>
              <a:rPr lang="nl-NL" sz="2200" dirty="0"/>
              <a:t>Hij moet de toenemende belastingen betalen zodat Rome de oorlog kan financieren. </a:t>
            </a:r>
          </a:p>
          <a:p>
            <a:pPr lvl="1"/>
            <a:r>
              <a:rPr lang="nl-NL" sz="2200" dirty="0"/>
              <a:t>De boeren krijgen te maken met de invoer van goedkope landbouwproducten uit de provincies (concurrentie)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6FC748-86F3-E842-A571-860C8BD62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54" y="642541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F1639-CD85-4346-8791-D41F32D69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kleine boer in Italië gaat ten onder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532381-1424-FD43-9C99-E885FE6DF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nl-NL" sz="2400" dirty="0"/>
              <a:t>Gevolg: </a:t>
            </a:r>
          </a:p>
          <a:p>
            <a:pPr lvl="1"/>
            <a:r>
              <a:rPr lang="nl-NL" sz="2200" dirty="0"/>
              <a:t>De boeren zijn genoodzaakt hun boerderij te verkopen </a:t>
            </a:r>
          </a:p>
          <a:p>
            <a:pPr lvl="1"/>
            <a:r>
              <a:rPr lang="nl-NL" sz="2200" dirty="0"/>
              <a:t>Ze trekken naar Rome in de hoop daar werk te vinden</a:t>
            </a:r>
          </a:p>
          <a:p>
            <a:pPr lvl="1"/>
            <a:r>
              <a:rPr lang="nl-NL" sz="2200" dirty="0"/>
              <a:t>Rijke Romeinen gaan deze kleine boerderijen opkopen en omvormen tot grote landbouwbedrijven, ook wel </a:t>
            </a:r>
            <a:r>
              <a:rPr lang="nl-NL" sz="2200" b="1" dirty="0">
                <a:solidFill>
                  <a:srgbClr val="FF0000"/>
                </a:solidFill>
              </a:rPr>
              <a:t>‘</a:t>
            </a:r>
            <a:r>
              <a:rPr lang="nl-NL" sz="2200" b="1" dirty="0" err="1">
                <a:solidFill>
                  <a:srgbClr val="FF0000"/>
                </a:solidFill>
              </a:rPr>
              <a:t>Latifundia</a:t>
            </a:r>
            <a:r>
              <a:rPr lang="nl-NL" sz="2200" b="1" dirty="0">
                <a:solidFill>
                  <a:srgbClr val="FF0000"/>
                </a:solidFill>
              </a:rPr>
              <a:t>’ </a:t>
            </a:r>
            <a:r>
              <a:rPr lang="nl-NL" sz="2200" dirty="0"/>
              <a:t>genoemd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8F7098-29D8-8248-94A8-67D8D63C5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54" y="642541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0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BCE63-1C2C-B443-B0B0-4E59D7DD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Rome nemen de tegenstellingen tussen arm en rijk toe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7717B3-9FFC-4847-A979-D4701C273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In Rome vinden de arme boeren geen of weinig werk</a:t>
            </a:r>
          </a:p>
          <a:p>
            <a:pPr lvl="1"/>
            <a:r>
              <a:rPr lang="nl-NL" sz="2200" dirty="0">
                <a:sym typeface="Wingdings" pitchFamily="2" charset="2"/>
              </a:rPr>
              <a:t> Dit komt omdat slavenarbeid goedkoper is. </a:t>
            </a:r>
            <a:endParaRPr lang="nl-NL" sz="2200" dirty="0"/>
          </a:p>
          <a:p>
            <a:r>
              <a:rPr lang="nl-NL" sz="2400" dirty="0"/>
              <a:t>Het verschil tussen de bevolkingsgroepen in Rome neemt toe</a:t>
            </a:r>
          </a:p>
          <a:p>
            <a:pPr lvl="1"/>
            <a:r>
              <a:rPr lang="nl-NL" sz="2200" dirty="0"/>
              <a:t>De boeren + het arme volk (</a:t>
            </a:r>
            <a:r>
              <a:rPr lang="nl-NL" sz="2200" b="1" dirty="0">
                <a:solidFill>
                  <a:srgbClr val="FF0000"/>
                </a:solidFill>
              </a:rPr>
              <a:t>plebejers</a:t>
            </a:r>
            <a:r>
              <a:rPr lang="nl-NL" sz="2200" dirty="0"/>
              <a:t>) = </a:t>
            </a:r>
            <a:r>
              <a:rPr lang="nl-NL" sz="2200" b="1" dirty="0">
                <a:solidFill>
                  <a:srgbClr val="FF0000"/>
                </a:solidFill>
              </a:rPr>
              <a:t>proletariërs</a:t>
            </a:r>
            <a:r>
              <a:rPr lang="nl-NL" sz="2200" dirty="0"/>
              <a:t> (bezitloze)</a:t>
            </a:r>
          </a:p>
          <a:p>
            <a:pPr lvl="1"/>
            <a:r>
              <a:rPr lang="nl-NL" sz="2200" b="1" dirty="0">
                <a:solidFill>
                  <a:srgbClr val="FF0000"/>
                </a:solidFill>
              </a:rPr>
              <a:t>Patriciërs</a:t>
            </a:r>
            <a:r>
              <a:rPr lang="nl-NL" sz="2200" dirty="0"/>
              <a:t> (edelen) + rijke Romeinen = </a:t>
            </a:r>
            <a:r>
              <a:rPr lang="nl-NL" sz="2200" b="1" dirty="0" err="1">
                <a:solidFill>
                  <a:srgbClr val="FF0000"/>
                </a:solidFill>
              </a:rPr>
              <a:t>Nobilitas</a:t>
            </a:r>
            <a:endParaRPr lang="nl-NL" sz="2200" b="1" dirty="0">
              <a:solidFill>
                <a:srgbClr val="FF0000"/>
              </a:solidFill>
            </a:endParaRPr>
          </a:p>
          <a:p>
            <a:pPr lvl="1"/>
            <a:r>
              <a:rPr lang="nl-NL" sz="2200" dirty="0"/>
              <a:t>De verdeling is niet gelijk, er zijn veel meer arme dan rijken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ED5B90-FDEB-9C43-AE63-9C30DE7DE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54" y="642541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77D7B3F4A2D04488A98BA5E7E6AB39" ma:contentTypeVersion="7" ma:contentTypeDescription="Een nieuw document maken." ma:contentTypeScope="" ma:versionID="885b0b644e1ef3b884bd901610dfcddb">
  <xsd:schema xmlns:xsd="http://www.w3.org/2001/XMLSchema" xmlns:xs="http://www.w3.org/2001/XMLSchema" xmlns:p="http://schemas.microsoft.com/office/2006/metadata/properties" xmlns:ns2="14210480-987e-480f-9ed3-ec05579fc9d4" targetNamespace="http://schemas.microsoft.com/office/2006/metadata/properties" ma:root="true" ma:fieldsID="694e8ddbba1f2ec26bce37bde2adba8f" ns2:_="">
    <xsd:import namespace="14210480-987e-480f-9ed3-ec05579fc9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10480-987e-480f-9ed3-ec05579fc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0DE0D4-80AD-4FE4-9878-7FB458BD13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210480-987e-480f-9ed3-ec05579fc9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B75077-B947-4892-AC7E-30ADBC9FB4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1A9FEE-8D89-4CCB-9D1C-8CEF86CB6A8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4055</TotalTime>
  <Words>624</Words>
  <Application>Microsoft Office PowerPoint</Application>
  <PresentationFormat>Breedbeeld</PresentationFormat>
  <Paragraphs>68</Paragraphs>
  <Slides>17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Galerie</vt:lpstr>
      <vt:lpstr>Geschiedenis </vt:lpstr>
      <vt:lpstr>Wat weet je nog van vorige les? </vt:lpstr>
      <vt:lpstr>Grondgebied Rome VOOR EN NA DE VEROVERINGEN </vt:lpstr>
      <vt:lpstr>Wat gaan we deze les onderzoeken? (onderzoeksvragen)</vt:lpstr>
      <vt:lpstr>Situering </vt:lpstr>
      <vt:lpstr>situering</vt:lpstr>
      <vt:lpstr>De kleine boer in Italië gaat ten onder</vt:lpstr>
      <vt:lpstr>De kleine boer in Italië gaat ten onder</vt:lpstr>
      <vt:lpstr>In Rome nemen de tegenstellingen tussen arm en rijk toe</vt:lpstr>
      <vt:lpstr>In Rome nemen de tegenstellingen tussen arm en rijk toe</vt:lpstr>
      <vt:lpstr>In Rome nemen de tegenstellingen tussen arm en rijk toe</vt:lpstr>
      <vt:lpstr>De Gracchen proberen het lot van het volk te verbeteren</vt:lpstr>
      <vt:lpstr>Wie zijn de gebroeders Gracchus? </vt:lpstr>
      <vt:lpstr>De Gracchen proberen het lot van het volk te verbeteren</vt:lpstr>
      <vt:lpstr>dE MOORD OP Tiberius Gracchus </vt:lpstr>
      <vt:lpstr>De Gracchen proberen het lot van het volk te verbeteren</vt:lpstr>
      <vt:lpstr>Burgeroorlogen in zicht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Geschiedenis</dc:title>
  <dc:creator>Jenne Helsen</dc:creator>
  <cp:lastModifiedBy>Jana Peeters</cp:lastModifiedBy>
  <cp:revision>18</cp:revision>
  <dcterms:created xsi:type="dcterms:W3CDTF">2020-04-06T12:35:25Z</dcterms:created>
  <dcterms:modified xsi:type="dcterms:W3CDTF">2020-04-28T08:30:19Z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0x010100F677D7B3F4A2D04488A98BA5E7E6AB39</vt:lpwstr>
  </property>
</Properties>
</file>