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63" r:id="rId3"/>
    <p:sldId id="265" r:id="rId4"/>
    <p:sldId id="264" r:id="rId5"/>
    <p:sldId id="261" r:id="rId6"/>
    <p:sldId id="258" r:id="rId7"/>
    <p:sldId id="260" r:id="rId8"/>
    <p:sldId id="259" r:id="rId9"/>
    <p:sldId id="266" r:id="rId10"/>
    <p:sldId id="267" r:id="rId11"/>
    <p:sldId id="268" r:id="rId12"/>
    <p:sldId id="270" r:id="rId13"/>
    <p:sldId id="274" r:id="rId14"/>
    <p:sldId id="272" r:id="rId15"/>
    <p:sldId id="271" r:id="rId16"/>
    <p:sldId id="269" r:id="rId17"/>
    <p:sldId id="273" r:id="rId18"/>
    <p:sldId id="275" r:id="rId19"/>
    <p:sldId id="278" r:id="rId20"/>
    <p:sldId id="276" r:id="rId21"/>
    <p:sldId id="279" r:id="rId22"/>
    <p:sldId id="277" r:id="rId23"/>
    <p:sldId id="280" r:id="rId24"/>
    <p:sldId id="281" r:id="rId25"/>
  </p:sldIdLst>
  <p:sldSz cx="12192000" cy="6858000"/>
  <p:notesSz cx="6858000" cy="1190625"/>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37" autoAdjust="0"/>
    <p:restoredTop sz="81979"/>
  </p:normalViewPr>
  <p:slideViewPr>
    <p:cSldViewPr snapToGrid="0">
      <p:cViewPr varScale="1">
        <p:scale>
          <a:sx n="93" d="100"/>
          <a:sy n="93" d="100"/>
        </p:scale>
        <p:origin x="10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60325"/>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60325"/>
          </a:xfrm>
          <a:prstGeom prst="rect">
            <a:avLst/>
          </a:prstGeom>
        </p:spPr>
        <p:txBody>
          <a:bodyPr vert="horz" lIns="91440" tIns="45720" rIns="91440" bIns="45720" rtlCol="0"/>
          <a:lstStyle>
            <a:lvl1pPr algn="r">
              <a:defRPr sz="1200"/>
            </a:lvl1pPr>
          </a:lstStyle>
          <a:p>
            <a:fld id="{261B418C-7608-4D53-B4DE-37B879EF2C7A}" type="datetimeFigureOut">
              <a:rPr lang="nl-NL"/>
              <a:t>28-4-2020</a:t>
            </a:fld>
            <a:endParaRPr lang="nl-NL"/>
          </a:p>
        </p:txBody>
      </p:sp>
      <p:sp>
        <p:nvSpPr>
          <p:cNvPr id="4" name="Tijdelijke aanduiding voor dia-afbeelding 3"/>
          <p:cNvSpPr>
            <a:spLocks noGrp="1" noRot="1" noChangeAspect="1"/>
          </p:cNvSpPr>
          <p:nvPr>
            <p:ph type="sldImg" idx="2"/>
          </p:nvPr>
        </p:nvSpPr>
        <p:spPr>
          <a:xfrm>
            <a:off x="3071813" y="149225"/>
            <a:ext cx="714375" cy="401638"/>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573088"/>
            <a:ext cx="5486400" cy="468312"/>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1130300"/>
            <a:ext cx="2971800" cy="60325"/>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1130300"/>
            <a:ext cx="2971800" cy="60325"/>
          </a:xfrm>
          <a:prstGeom prst="rect">
            <a:avLst/>
          </a:prstGeom>
        </p:spPr>
        <p:txBody>
          <a:bodyPr vert="horz" lIns="91440" tIns="45720" rIns="91440" bIns="45720" rtlCol="0" anchor="b"/>
          <a:lstStyle>
            <a:lvl1pPr algn="r">
              <a:defRPr sz="1200"/>
            </a:lvl1pPr>
          </a:lstStyle>
          <a:p>
            <a:fld id="{7D1703E8-E96B-4A77-9AEC-A484CB353CC6}" type="slidenum">
              <a:rPr lang="nl-NL"/>
              <a:t>‹nr.›</a:t>
            </a:fld>
            <a:endParaRPr lang="nl-NL"/>
          </a:p>
        </p:txBody>
      </p:sp>
    </p:spTree>
    <p:extLst>
      <p:ext uri="{BB962C8B-B14F-4D97-AF65-F5344CB8AC3E}">
        <p14:creationId xmlns:p14="http://schemas.microsoft.com/office/powerpoint/2010/main" val="862880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cs typeface="Calibri"/>
              </a:rPr>
              <a:t>Als</a:t>
            </a:r>
            <a:r>
              <a:rPr lang="en-US">
                <a:cs typeface="Calibri"/>
              </a:rPr>
              <a:t> je </a:t>
            </a:r>
            <a:r>
              <a:rPr lang="en-US" err="1">
                <a:cs typeface="Calibri"/>
              </a:rPr>
              <a:t>deze</a:t>
            </a:r>
            <a:r>
              <a:rPr lang="en-US">
                <a:cs typeface="Calibri"/>
              </a:rPr>
              <a:t> </a:t>
            </a:r>
            <a:r>
              <a:rPr lang="en-US" err="1">
                <a:cs typeface="Calibri"/>
              </a:rPr>
              <a:t>soorten</a:t>
            </a:r>
            <a:r>
              <a:rPr lang="en-US">
                <a:cs typeface="Calibri"/>
              </a:rPr>
              <a:t> papier </a:t>
            </a:r>
            <a:r>
              <a:rPr lang="en-US" err="1">
                <a:cs typeface="Calibri"/>
              </a:rPr>
              <a:t>niet</a:t>
            </a:r>
            <a:r>
              <a:rPr lang="en-US">
                <a:cs typeface="Calibri"/>
              </a:rPr>
              <a:t> </a:t>
            </a:r>
            <a:r>
              <a:rPr lang="en-US" err="1">
                <a:cs typeface="Calibri"/>
              </a:rPr>
              <a:t>hebt</a:t>
            </a:r>
            <a:r>
              <a:rPr lang="en-US">
                <a:cs typeface="Calibri"/>
              </a:rPr>
              <a:t>, </a:t>
            </a:r>
            <a:r>
              <a:rPr lang="en-US" err="1">
                <a:cs typeface="Calibri"/>
              </a:rPr>
              <a:t>kan</a:t>
            </a:r>
            <a:r>
              <a:rPr lang="en-US">
                <a:cs typeface="Calibri"/>
              </a:rPr>
              <a:t> je </a:t>
            </a:r>
            <a:r>
              <a:rPr lang="en-US" err="1">
                <a:cs typeface="Calibri"/>
              </a:rPr>
              <a:t>dit</a:t>
            </a:r>
            <a:r>
              <a:rPr lang="en-US">
                <a:cs typeface="Calibri"/>
              </a:rPr>
              <a:t> </a:t>
            </a:r>
            <a:r>
              <a:rPr lang="en-US" err="1">
                <a:cs typeface="Calibri"/>
              </a:rPr>
              <a:t>ook</a:t>
            </a:r>
            <a:r>
              <a:rPr lang="en-US">
                <a:cs typeface="Calibri"/>
              </a:rPr>
              <a:t> met </a:t>
            </a:r>
            <a:r>
              <a:rPr lang="en-US" err="1">
                <a:cs typeface="Calibri"/>
              </a:rPr>
              <a:t>ander</a:t>
            </a:r>
            <a:r>
              <a:rPr lang="en-US">
                <a:cs typeface="Calibri"/>
              </a:rPr>
              <a:t> papier </a:t>
            </a:r>
            <a:r>
              <a:rPr lang="en-US" err="1">
                <a:cs typeface="Calibri"/>
              </a:rPr>
              <a:t>doen</a:t>
            </a:r>
            <a:r>
              <a:rPr lang="en-US">
                <a:cs typeface="Calibri"/>
              </a:rPr>
              <a:t>. </a:t>
            </a:r>
          </a:p>
        </p:txBody>
      </p:sp>
      <p:sp>
        <p:nvSpPr>
          <p:cNvPr id="4" name="Tijdelijke aanduiding voor dianummer 3"/>
          <p:cNvSpPr>
            <a:spLocks noGrp="1"/>
          </p:cNvSpPr>
          <p:nvPr>
            <p:ph type="sldNum" sz="quarter" idx="5"/>
          </p:nvPr>
        </p:nvSpPr>
        <p:spPr/>
        <p:txBody>
          <a:bodyPr/>
          <a:lstStyle/>
          <a:p>
            <a:fld id="{7D1703E8-E96B-4A77-9AEC-A484CB353CC6}" type="slidenum">
              <a:rPr lang="nl-NL"/>
              <a:t>8</a:t>
            </a:fld>
            <a:endParaRPr lang="nl-NL"/>
          </a:p>
        </p:txBody>
      </p:sp>
    </p:spTree>
    <p:extLst>
      <p:ext uri="{BB962C8B-B14F-4D97-AF65-F5344CB8AC3E}">
        <p14:creationId xmlns:p14="http://schemas.microsoft.com/office/powerpoint/2010/main" val="42346511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cs typeface="Calibri"/>
              </a:rPr>
              <a:t>Bij het </a:t>
            </a:r>
            <a:r>
              <a:rPr lang="en-US" err="1">
                <a:cs typeface="Calibri"/>
              </a:rPr>
              <a:t>krantenpapier</a:t>
            </a:r>
            <a:r>
              <a:rPr lang="en-US">
                <a:cs typeface="Calibri"/>
              </a:rPr>
              <a:t> </a:t>
            </a:r>
            <a:r>
              <a:rPr lang="en-US" err="1">
                <a:cs typeface="Calibri"/>
              </a:rPr>
              <a:t>kan</a:t>
            </a:r>
            <a:r>
              <a:rPr lang="en-US">
                <a:cs typeface="Calibri"/>
              </a:rPr>
              <a:t> je best </a:t>
            </a:r>
            <a:r>
              <a:rPr lang="en-US" err="1">
                <a:cs typeface="Calibri"/>
              </a:rPr>
              <a:t>een</a:t>
            </a:r>
            <a:r>
              <a:rPr lang="en-US">
                <a:cs typeface="Calibri"/>
              </a:rPr>
              <a:t> </a:t>
            </a:r>
            <a:r>
              <a:rPr lang="en-US" err="1">
                <a:cs typeface="Calibri"/>
              </a:rPr>
              <a:t>andere</a:t>
            </a:r>
            <a:r>
              <a:rPr lang="en-US">
                <a:cs typeface="Calibri"/>
              </a:rPr>
              <a:t> </a:t>
            </a:r>
            <a:r>
              <a:rPr lang="en-US" err="1">
                <a:cs typeface="Calibri"/>
              </a:rPr>
              <a:t>kleur</a:t>
            </a:r>
            <a:r>
              <a:rPr lang="en-US">
                <a:cs typeface="Calibri"/>
              </a:rPr>
              <a:t> </a:t>
            </a:r>
            <a:r>
              <a:rPr lang="en-US" err="1">
                <a:cs typeface="Calibri"/>
              </a:rPr>
              <a:t>potlood</a:t>
            </a:r>
            <a:r>
              <a:rPr lang="en-US">
                <a:cs typeface="Calibri"/>
              </a:rPr>
              <a:t> </a:t>
            </a:r>
            <a:r>
              <a:rPr lang="en-US" err="1">
                <a:cs typeface="Calibri"/>
              </a:rPr>
              <a:t>gebruiken</a:t>
            </a:r>
            <a:r>
              <a:rPr lang="en-US">
                <a:cs typeface="Calibri"/>
              </a:rPr>
              <a:t>. </a:t>
            </a:r>
            <a:r>
              <a:rPr lang="en-US" err="1">
                <a:cs typeface="Calibri"/>
              </a:rPr>
              <a:t>Grijs</a:t>
            </a:r>
            <a:r>
              <a:rPr lang="en-US">
                <a:cs typeface="Calibri"/>
              </a:rPr>
              <a:t> </a:t>
            </a:r>
            <a:r>
              <a:rPr lang="en-US" err="1">
                <a:cs typeface="Calibri"/>
              </a:rPr>
              <a:t>zie</a:t>
            </a:r>
            <a:r>
              <a:rPr lang="en-US">
                <a:cs typeface="Calibri"/>
              </a:rPr>
              <a:t> je </a:t>
            </a:r>
            <a:r>
              <a:rPr lang="en-US" err="1">
                <a:cs typeface="Calibri"/>
              </a:rPr>
              <a:t>niet</a:t>
            </a:r>
            <a:r>
              <a:rPr lang="en-US">
                <a:cs typeface="Calibri"/>
              </a:rPr>
              <a:t> </a:t>
            </a:r>
            <a:r>
              <a:rPr lang="en-US" err="1">
                <a:cs typeface="Calibri"/>
              </a:rPr>
              <a:t>goed</a:t>
            </a:r>
            <a:r>
              <a:rPr lang="en-US">
                <a:cs typeface="Calibri"/>
              </a:rPr>
              <a:t> op </a:t>
            </a:r>
            <a:r>
              <a:rPr lang="en-US" err="1">
                <a:cs typeface="Calibri"/>
              </a:rPr>
              <a:t>dit</a:t>
            </a:r>
            <a:r>
              <a:rPr lang="en-US">
                <a:cs typeface="Calibri"/>
              </a:rPr>
              <a:t> papier. </a:t>
            </a:r>
          </a:p>
        </p:txBody>
      </p:sp>
      <p:sp>
        <p:nvSpPr>
          <p:cNvPr id="4" name="Tijdelijke aanduiding voor dianummer 3"/>
          <p:cNvSpPr>
            <a:spLocks noGrp="1"/>
          </p:cNvSpPr>
          <p:nvPr>
            <p:ph type="sldNum" sz="quarter" idx="5"/>
          </p:nvPr>
        </p:nvSpPr>
        <p:spPr/>
        <p:txBody>
          <a:bodyPr/>
          <a:lstStyle/>
          <a:p>
            <a:fld id="{7D1703E8-E96B-4A77-9AEC-A484CB353CC6}" type="slidenum">
              <a:rPr lang="nl-NL"/>
              <a:t>12</a:t>
            </a:fld>
            <a:endParaRPr lang="nl-NL"/>
          </a:p>
        </p:txBody>
      </p:sp>
    </p:spTree>
    <p:extLst>
      <p:ext uri="{BB962C8B-B14F-4D97-AF65-F5344CB8AC3E}">
        <p14:creationId xmlns:p14="http://schemas.microsoft.com/office/powerpoint/2010/main" val="3870353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err="1">
                <a:cs typeface="Calibri"/>
              </a:rPr>
              <a:t>Als</a:t>
            </a:r>
            <a:r>
              <a:rPr lang="en-US">
                <a:cs typeface="Calibri"/>
              </a:rPr>
              <a:t> je </a:t>
            </a:r>
            <a:r>
              <a:rPr lang="en-US" err="1">
                <a:cs typeface="Calibri"/>
              </a:rPr>
              <a:t>geen</a:t>
            </a:r>
            <a:r>
              <a:rPr lang="en-US">
                <a:cs typeface="Calibri"/>
              </a:rPr>
              <a:t> </a:t>
            </a:r>
            <a:r>
              <a:rPr lang="en-US" err="1">
                <a:cs typeface="Calibri"/>
              </a:rPr>
              <a:t>vouwblaadjes</a:t>
            </a:r>
            <a:r>
              <a:rPr lang="en-US">
                <a:cs typeface="Calibri"/>
              </a:rPr>
              <a:t> </a:t>
            </a:r>
            <a:r>
              <a:rPr lang="en-US" err="1">
                <a:cs typeface="Calibri"/>
              </a:rPr>
              <a:t>hebt</a:t>
            </a:r>
            <a:r>
              <a:rPr lang="en-US">
                <a:cs typeface="Calibri"/>
              </a:rPr>
              <a:t>, dan </a:t>
            </a:r>
            <a:r>
              <a:rPr lang="en-US" err="1">
                <a:cs typeface="Calibri"/>
              </a:rPr>
              <a:t>kan</a:t>
            </a:r>
            <a:r>
              <a:rPr lang="en-US">
                <a:cs typeface="Calibri"/>
              </a:rPr>
              <a:t> je </a:t>
            </a:r>
            <a:r>
              <a:rPr lang="en-US" err="1">
                <a:cs typeface="Calibri"/>
              </a:rPr>
              <a:t>ook</a:t>
            </a:r>
            <a:r>
              <a:rPr lang="en-US">
                <a:cs typeface="Calibri"/>
              </a:rPr>
              <a:t> met </a:t>
            </a:r>
            <a:r>
              <a:rPr lang="en-US" err="1">
                <a:cs typeface="Calibri"/>
              </a:rPr>
              <a:t>gekleurd</a:t>
            </a:r>
            <a:r>
              <a:rPr lang="en-US">
                <a:cs typeface="Calibri"/>
              </a:rPr>
              <a:t> papier </a:t>
            </a:r>
            <a:r>
              <a:rPr lang="en-US" err="1">
                <a:cs typeface="Calibri"/>
              </a:rPr>
              <a:t>werken</a:t>
            </a:r>
            <a:r>
              <a:rPr lang="en-US">
                <a:cs typeface="Calibri"/>
              </a:rPr>
              <a:t>. </a:t>
            </a:r>
          </a:p>
          <a:p>
            <a:r>
              <a:rPr lang="en-US" err="1">
                <a:cs typeface="Calibri"/>
              </a:rPr>
              <a:t>Uit</a:t>
            </a:r>
            <a:r>
              <a:rPr lang="en-US">
                <a:cs typeface="Calibri"/>
              </a:rPr>
              <a:t> </a:t>
            </a:r>
            <a:r>
              <a:rPr lang="en-US" err="1">
                <a:cs typeface="Calibri"/>
              </a:rPr>
              <a:t>dit</a:t>
            </a:r>
            <a:r>
              <a:rPr lang="en-US">
                <a:cs typeface="Calibri"/>
              </a:rPr>
              <a:t> </a:t>
            </a:r>
            <a:r>
              <a:rPr lang="en-US" err="1">
                <a:cs typeface="Calibri"/>
              </a:rPr>
              <a:t>gekleurd</a:t>
            </a:r>
            <a:r>
              <a:rPr lang="en-US">
                <a:cs typeface="Calibri"/>
              </a:rPr>
              <a:t> papier </a:t>
            </a:r>
            <a:r>
              <a:rPr lang="en-US" err="1">
                <a:cs typeface="Calibri"/>
              </a:rPr>
              <a:t>knip</a:t>
            </a:r>
            <a:r>
              <a:rPr lang="en-US">
                <a:cs typeface="Calibri"/>
              </a:rPr>
              <a:t> je </a:t>
            </a:r>
            <a:r>
              <a:rPr lang="en-US" err="1">
                <a:cs typeface="Calibri"/>
              </a:rPr>
              <a:t>een</a:t>
            </a:r>
            <a:r>
              <a:rPr lang="en-US">
                <a:cs typeface="Calibri"/>
              </a:rPr>
              <a:t> </a:t>
            </a:r>
            <a:r>
              <a:rPr lang="en-US" err="1">
                <a:cs typeface="Calibri"/>
              </a:rPr>
              <a:t>vierkant</a:t>
            </a:r>
            <a:r>
              <a:rPr lang="en-US">
                <a:cs typeface="Calibri"/>
              </a:rPr>
              <a:t> (16cm x 16cm).</a:t>
            </a:r>
          </a:p>
        </p:txBody>
      </p:sp>
      <p:sp>
        <p:nvSpPr>
          <p:cNvPr id="4" name="Tijdelijke aanduiding voor dianummer 3"/>
          <p:cNvSpPr>
            <a:spLocks noGrp="1"/>
          </p:cNvSpPr>
          <p:nvPr>
            <p:ph type="sldNum" sz="quarter" idx="5"/>
          </p:nvPr>
        </p:nvSpPr>
        <p:spPr/>
        <p:txBody>
          <a:bodyPr/>
          <a:lstStyle/>
          <a:p>
            <a:fld id="{7D1703E8-E96B-4A77-9AEC-A484CB353CC6}" type="slidenum">
              <a:rPr lang="nl-NL"/>
              <a:t>17</a:t>
            </a:fld>
            <a:endParaRPr lang="nl-NL"/>
          </a:p>
        </p:txBody>
      </p:sp>
    </p:spTree>
    <p:extLst>
      <p:ext uri="{BB962C8B-B14F-4D97-AF65-F5344CB8AC3E}">
        <p14:creationId xmlns:p14="http://schemas.microsoft.com/office/powerpoint/2010/main" val="16843881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cs typeface="Calibri"/>
              </a:rPr>
              <a:t>Het </a:t>
            </a:r>
            <a:r>
              <a:rPr lang="en-US" err="1">
                <a:cs typeface="Calibri"/>
              </a:rPr>
              <a:t>maakt</a:t>
            </a:r>
            <a:r>
              <a:rPr lang="en-US">
                <a:cs typeface="Calibri"/>
              </a:rPr>
              <a:t> </a:t>
            </a:r>
            <a:r>
              <a:rPr lang="en-US" err="1">
                <a:cs typeface="Calibri"/>
              </a:rPr>
              <a:t>niet</a:t>
            </a:r>
            <a:r>
              <a:rPr lang="en-US">
                <a:cs typeface="Calibri"/>
              </a:rPr>
              <a:t> </a:t>
            </a:r>
            <a:r>
              <a:rPr lang="en-US" err="1">
                <a:cs typeface="Calibri"/>
              </a:rPr>
              <a:t>uit</a:t>
            </a:r>
            <a:r>
              <a:rPr lang="en-US">
                <a:cs typeface="Calibri"/>
              </a:rPr>
              <a:t> hoe </a:t>
            </a:r>
            <a:r>
              <a:rPr lang="en-US" err="1">
                <a:cs typeface="Calibri"/>
              </a:rPr>
              <a:t>groot</a:t>
            </a:r>
            <a:r>
              <a:rPr lang="en-US">
                <a:cs typeface="Calibri"/>
              </a:rPr>
              <a:t> de envelop is. </a:t>
            </a:r>
          </a:p>
        </p:txBody>
      </p:sp>
      <p:sp>
        <p:nvSpPr>
          <p:cNvPr id="4" name="Tijdelijke aanduiding voor dianummer 3"/>
          <p:cNvSpPr>
            <a:spLocks noGrp="1"/>
          </p:cNvSpPr>
          <p:nvPr>
            <p:ph type="sldNum" sz="quarter" idx="5"/>
          </p:nvPr>
        </p:nvSpPr>
        <p:spPr/>
        <p:txBody>
          <a:bodyPr/>
          <a:lstStyle/>
          <a:p>
            <a:fld id="{7D1703E8-E96B-4A77-9AEC-A484CB353CC6}" type="slidenum">
              <a:rPr lang="nl-NL"/>
              <a:t>24</a:t>
            </a:fld>
            <a:endParaRPr lang="nl-NL"/>
          </a:p>
        </p:txBody>
      </p:sp>
    </p:spTree>
    <p:extLst>
      <p:ext uri="{BB962C8B-B14F-4D97-AF65-F5344CB8AC3E}">
        <p14:creationId xmlns:p14="http://schemas.microsoft.com/office/powerpoint/2010/main" val="3571510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de-D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28.04.2020</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2492990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28.04.2020</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5159672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de-D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28.04.2020</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2311195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28.04.2020</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8859122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de-D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A953BDC-9EAE-49FE-9892-958C9F845175}" type="datetimeFigureOut">
              <a:rPr lang="de-DE" smtClean="0"/>
              <a:t>28.04.2020</a:t>
            </a:fld>
            <a:endParaRPr lang="de-DE"/>
          </a:p>
        </p:txBody>
      </p:sp>
      <p:sp>
        <p:nvSpPr>
          <p:cNvPr id="5" name="Tijdelijke aanduiding voor voettekst 4"/>
          <p:cNvSpPr>
            <a:spLocks noGrp="1"/>
          </p:cNvSpPr>
          <p:nvPr>
            <p:ph type="ftr" sz="quarter" idx="11"/>
          </p:nvPr>
        </p:nvSpPr>
        <p:spPr/>
        <p:txBody>
          <a:bodyPr/>
          <a:lstStyle/>
          <a:p>
            <a:endParaRPr lang="de-DE"/>
          </a:p>
        </p:txBody>
      </p:sp>
      <p:sp>
        <p:nvSpPr>
          <p:cNvPr id="6" name="Tijdelijke aanduiding voor dianummer 5"/>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843495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28.04.2020</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957811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de-D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7" name="Tijdelijke aanduiding voor datum 6"/>
          <p:cNvSpPr>
            <a:spLocks noGrp="1"/>
          </p:cNvSpPr>
          <p:nvPr>
            <p:ph type="dt" sz="half" idx="10"/>
          </p:nvPr>
        </p:nvSpPr>
        <p:spPr/>
        <p:txBody>
          <a:bodyPr/>
          <a:lstStyle/>
          <a:p>
            <a:fld id="{CA953BDC-9EAE-49FE-9892-958C9F845175}" type="datetimeFigureOut">
              <a:rPr lang="de-DE" smtClean="0"/>
              <a:t>28.04.2020</a:t>
            </a:fld>
            <a:endParaRPr lang="de-DE"/>
          </a:p>
        </p:txBody>
      </p:sp>
      <p:sp>
        <p:nvSpPr>
          <p:cNvPr id="8" name="Tijdelijke aanduiding voor voettekst 7"/>
          <p:cNvSpPr>
            <a:spLocks noGrp="1"/>
          </p:cNvSpPr>
          <p:nvPr>
            <p:ph type="ftr" sz="quarter" idx="11"/>
          </p:nvPr>
        </p:nvSpPr>
        <p:spPr/>
        <p:txBody>
          <a:bodyPr/>
          <a:lstStyle/>
          <a:p>
            <a:endParaRPr lang="de-DE"/>
          </a:p>
        </p:txBody>
      </p:sp>
      <p:sp>
        <p:nvSpPr>
          <p:cNvPr id="9" name="Tijdelijke aanduiding voor dianummer 8"/>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4148315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de-DE"/>
          </a:p>
        </p:txBody>
      </p:sp>
      <p:sp>
        <p:nvSpPr>
          <p:cNvPr id="3" name="Tijdelijke aanduiding voor datum 2"/>
          <p:cNvSpPr>
            <a:spLocks noGrp="1"/>
          </p:cNvSpPr>
          <p:nvPr>
            <p:ph type="dt" sz="half" idx="10"/>
          </p:nvPr>
        </p:nvSpPr>
        <p:spPr/>
        <p:txBody>
          <a:bodyPr/>
          <a:lstStyle/>
          <a:p>
            <a:fld id="{CA953BDC-9EAE-49FE-9892-958C9F845175}" type="datetimeFigureOut">
              <a:rPr lang="de-DE" smtClean="0"/>
              <a:t>28.04.2020</a:t>
            </a:fld>
            <a:endParaRPr lang="de-DE"/>
          </a:p>
        </p:txBody>
      </p:sp>
      <p:sp>
        <p:nvSpPr>
          <p:cNvPr id="4" name="Tijdelijke aanduiding voor voettekst 3"/>
          <p:cNvSpPr>
            <a:spLocks noGrp="1"/>
          </p:cNvSpPr>
          <p:nvPr>
            <p:ph type="ftr" sz="quarter" idx="11"/>
          </p:nvPr>
        </p:nvSpPr>
        <p:spPr/>
        <p:txBody>
          <a:bodyPr/>
          <a:lstStyle/>
          <a:p>
            <a:endParaRPr lang="de-DE"/>
          </a:p>
        </p:txBody>
      </p:sp>
      <p:sp>
        <p:nvSpPr>
          <p:cNvPr id="5" name="Tijdelijke aanduiding voor dianummer 4"/>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1937782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A953BDC-9EAE-49FE-9892-958C9F845175}" type="datetimeFigureOut">
              <a:rPr lang="de-DE" smtClean="0"/>
              <a:t>28.04.2020</a:t>
            </a:fld>
            <a:endParaRPr lang="de-DE"/>
          </a:p>
        </p:txBody>
      </p:sp>
      <p:sp>
        <p:nvSpPr>
          <p:cNvPr id="3" name="Tijdelijke aanduiding voor voettekst 2"/>
          <p:cNvSpPr>
            <a:spLocks noGrp="1"/>
          </p:cNvSpPr>
          <p:nvPr>
            <p:ph type="ftr" sz="quarter" idx="11"/>
          </p:nvPr>
        </p:nvSpPr>
        <p:spPr/>
        <p:txBody>
          <a:bodyPr/>
          <a:lstStyle/>
          <a:p>
            <a:endParaRPr lang="de-DE"/>
          </a:p>
        </p:txBody>
      </p:sp>
      <p:sp>
        <p:nvSpPr>
          <p:cNvPr id="4" name="Tijdelijke aanduiding voor dianummer 3"/>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33496041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28.04.2020</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2568389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de-D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A953BDC-9EAE-49FE-9892-958C9F845175}" type="datetimeFigureOut">
              <a:rPr lang="de-DE" smtClean="0"/>
              <a:t>28.04.2020</a:t>
            </a:fld>
            <a:endParaRPr lang="de-DE"/>
          </a:p>
        </p:txBody>
      </p:sp>
      <p:sp>
        <p:nvSpPr>
          <p:cNvPr id="6" name="Tijdelijke aanduiding voor voettekst 5"/>
          <p:cNvSpPr>
            <a:spLocks noGrp="1"/>
          </p:cNvSpPr>
          <p:nvPr>
            <p:ph type="ftr" sz="quarter" idx="11"/>
          </p:nvPr>
        </p:nvSpPr>
        <p:spPr/>
        <p:txBody>
          <a:bodyPr/>
          <a:lstStyle/>
          <a:p>
            <a:endParaRPr lang="de-DE"/>
          </a:p>
        </p:txBody>
      </p:sp>
      <p:sp>
        <p:nvSpPr>
          <p:cNvPr id="7" name="Tijdelijke aanduiding voor dianummer 6"/>
          <p:cNvSpPr>
            <a:spLocks noGrp="1"/>
          </p:cNvSpPr>
          <p:nvPr>
            <p:ph type="sldNum" sz="quarter" idx="12"/>
          </p:nvPr>
        </p:nvSpPr>
        <p:spPr/>
        <p:txBody>
          <a:bodyPr/>
          <a:lstStyle/>
          <a:p>
            <a:fld id="{4CD814C8-F66B-4915-9FEC-D62A1DED085F}" type="slidenum">
              <a:rPr lang="de-DE" smtClean="0"/>
              <a:t>‹nr.›</a:t>
            </a:fld>
            <a:endParaRPr lang="de-DE"/>
          </a:p>
        </p:txBody>
      </p:sp>
    </p:spTree>
    <p:extLst>
      <p:ext uri="{BB962C8B-B14F-4D97-AF65-F5344CB8AC3E}">
        <p14:creationId xmlns:p14="http://schemas.microsoft.com/office/powerpoint/2010/main" val="84292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de-D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de-D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953BDC-9EAE-49FE-9892-958C9F845175}" type="datetimeFigureOut">
              <a:rPr lang="de-DE" smtClean="0"/>
              <a:t>28.04.2020</a:t>
            </a:fld>
            <a:endParaRPr lang="de-D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D814C8-F66B-4915-9FEC-D62A1DED085F}" type="slidenum">
              <a:rPr lang="de-DE" smtClean="0"/>
              <a:t>‹nr.›</a:t>
            </a:fld>
            <a:endParaRPr lang="de-DE"/>
          </a:p>
        </p:txBody>
      </p:sp>
    </p:spTree>
    <p:extLst>
      <p:ext uri="{BB962C8B-B14F-4D97-AF65-F5344CB8AC3E}">
        <p14:creationId xmlns:p14="http://schemas.microsoft.com/office/powerpoint/2010/main" val="17105468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el 1"/>
          <p:cNvSpPr>
            <a:spLocks noGrp="1"/>
          </p:cNvSpPr>
          <p:nvPr>
            <p:ph type="ctrTitle"/>
          </p:nvPr>
        </p:nvSpPr>
        <p:spPr>
          <a:xfrm>
            <a:off x="3045368" y="2043663"/>
            <a:ext cx="6105194" cy="2031055"/>
          </a:xfrm>
        </p:spPr>
        <p:txBody>
          <a:bodyPr>
            <a:normAutofit/>
          </a:bodyPr>
          <a:lstStyle/>
          <a:p>
            <a:r>
              <a:rPr lang="de-DE">
                <a:solidFill>
                  <a:srgbClr val="FFFFFF"/>
                </a:solidFill>
                <a:cs typeface="Calibri Light"/>
              </a:rPr>
              <a:t>Levend wezen van papier</a:t>
            </a:r>
            <a:endParaRPr lang="de-DE">
              <a:solidFill>
                <a:srgbClr val="FFFFFF"/>
              </a:solidFill>
            </a:endParaRPr>
          </a:p>
        </p:txBody>
      </p:sp>
      <p:sp>
        <p:nvSpPr>
          <p:cNvPr id="3" name="Ondertitel 2"/>
          <p:cNvSpPr>
            <a:spLocks noGrp="1"/>
          </p:cNvSpPr>
          <p:nvPr>
            <p:ph type="subTitle" idx="1"/>
          </p:nvPr>
        </p:nvSpPr>
        <p:spPr>
          <a:xfrm>
            <a:off x="3045368" y="4074718"/>
            <a:ext cx="6105194" cy="682079"/>
          </a:xfrm>
        </p:spPr>
        <p:txBody>
          <a:bodyPr vert="horz" lIns="91440" tIns="45720" rIns="91440" bIns="45720" rtlCol="0" anchor="t">
            <a:normAutofit/>
          </a:bodyPr>
          <a:lstStyle/>
          <a:p>
            <a:r>
              <a:rPr lang="de-DE" dirty="0" err="1">
                <a:solidFill>
                  <a:srgbClr val="FFFFFF"/>
                </a:solidFill>
                <a:cs typeface="Calibri"/>
              </a:rPr>
              <a:t>Jolein</a:t>
            </a:r>
            <a:r>
              <a:rPr lang="de-DE" dirty="0">
                <a:solidFill>
                  <a:srgbClr val="FFFFFF"/>
                </a:solidFill>
                <a:cs typeface="Calibri"/>
              </a:rPr>
              <a:t> Jacobs &amp; </a:t>
            </a:r>
            <a:r>
              <a:rPr lang="de-DE" dirty="0" err="1">
                <a:solidFill>
                  <a:srgbClr val="FFFFFF"/>
                </a:solidFill>
                <a:cs typeface="Calibri"/>
              </a:rPr>
              <a:t>Jolien</a:t>
            </a:r>
            <a:r>
              <a:rPr lang="de-DE" dirty="0">
                <a:solidFill>
                  <a:srgbClr val="FFFFFF"/>
                </a:solidFill>
                <a:cs typeface="Calibri"/>
              </a:rPr>
              <a:t> Willems</a:t>
            </a:r>
            <a:endParaRPr lang="de-DE" dirty="0">
              <a:solidFill>
                <a:srgbClr val="FFFFFF"/>
              </a:solidFill>
            </a:endParaRPr>
          </a:p>
        </p:txBody>
      </p:sp>
    </p:spTree>
    <p:extLst>
      <p:ext uri="{BB962C8B-B14F-4D97-AF65-F5344CB8AC3E}">
        <p14:creationId xmlns:p14="http://schemas.microsoft.com/office/powerpoint/2010/main" val="33514390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44A237-2BCB-4015-89CA-F35E8E997E90}"/>
              </a:ext>
            </a:extLst>
          </p:cNvPr>
          <p:cNvSpPr>
            <a:spLocks noGrp="1"/>
          </p:cNvSpPr>
          <p:nvPr>
            <p:ph type="title"/>
          </p:nvPr>
        </p:nvSpPr>
        <p:spPr/>
        <p:txBody>
          <a:bodyPr/>
          <a:lstStyle/>
          <a:p>
            <a:r>
              <a:rPr lang="nl-NL" dirty="0">
                <a:cs typeface="Calibri Light"/>
              </a:rPr>
              <a:t>krantenpapier</a:t>
            </a:r>
            <a:endParaRPr lang="nl-NL" dirty="0"/>
          </a:p>
        </p:txBody>
      </p:sp>
      <p:pic>
        <p:nvPicPr>
          <p:cNvPr id="4" name="Afbeelding 4" descr="Afbeelding met tafel, zitten, kamer&#10;&#10;Beschrijving is gegenereerd met zeer hoge betrouwbaarheid">
            <a:extLst>
              <a:ext uri="{FF2B5EF4-FFF2-40B4-BE49-F238E27FC236}">
                <a16:creationId xmlns:a16="http://schemas.microsoft.com/office/drawing/2014/main" id="{1C7A46D9-6E58-4E75-A210-0FAA854AC9E4}"/>
              </a:ext>
            </a:extLst>
          </p:cNvPr>
          <p:cNvPicPr>
            <a:picLocks noGrp="1" noChangeAspect="1"/>
          </p:cNvPicPr>
          <p:nvPr>
            <p:ph idx="1"/>
          </p:nvPr>
        </p:nvPicPr>
        <p:blipFill>
          <a:blip r:embed="rId2"/>
          <a:stretch>
            <a:fillRect/>
          </a:stretch>
        </p:blipFill>
        <p:spPr>
          <a:xfrm>
            <a:off x="626485" y="1852108"/>
            <a:ext cx="4406611" cy="4118263"/>
          </a:xfrm>
        </p:spPr>
      </p:pic>
      <p:pic>
        <p:nvPicPr>
          <p:cNvPr id="6" name="Afbeelding 6" descr="Afbeelding met tafel, kleding, voedsel, kop&#10;&#10;Beschrijving is gegenereerd met zeer hoge betrouwbaarheid">
            <a:extLst>
              <a:ext uri="{FF2B5EF4-FFF2-40B4-BE49-F238E27FC236}">
                <a16:creationId xmlns:a16="http://schemas.microsoft.com/office/drawing/2014/main" id="{72BBC8B8-8297-4541-AB4C-8B84527BD96D}"/>
              </a:ext>
            </a:extLst>
          </p:cNvPr>
          <p:cNvPicPr>
            <a:picLocks noChangeAspect="1"/>
          </p:cNvPicPr>
          <p:nvPr/>
        </p:nvPicPr>
        <p:blipFill>
          <a:blip r:embed="rId3"/>
          <a:stretch>
            <a:fillRect/>
          </a:stretch>
        </p:blipFill>
        <p:spPr>
          <a:xfrm>
            <a:off x="5661314" y="1851313"/>
            <a:ext cx="5839690" cy="4119853"/>
          </a:xfrm>
          <a:prstGeom prst="rect">
            <a:avLst/>
          </a:prstGeom>
        </p:spPr>
      </p:pic>
    </p:spTree>
    <p:extLst>
      <p:ext uri="{BB962C8B-B14F-4D97-AF65-F5344CB8AC3E}">
        <p14:creationId xmlns:p14="http://schemas.microsoft.com/office/powerpoint/2010/main" val="3088525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1153871-2FE8-4F0F-BFEC-D79848C2AE02}"/>
              </a:ext>
            </a:extLst>
          </p:cNvPr>
          <p:cNvSpPr>
            <a:spLocks noGrp="1"/>
          </p:cNvSpPr>
          <p:nvPr>
            <p:ph type="title"/>
          </p:nvPr>
        </p:nvSpPr>
        <p:spPr/>
        <p:txBody>
          <a:bodyPr/>
          <a:lstStyle/>
          <a:p>
            <a:r>
              <a:rPr lang="nl-NL" dirty="0">
                <a:cs typeface="Calibri Light"/>
              </a:rPr>
              <a:t>Dik wit papier</a:t>
            </a:r>
            <a:endParaRPr lang="nl-NL" dirty="0"/>
          </a:p>
        </p:txBody>
      </p:sp>
      <p:pic>
        <p:nvPicPr>
          <p:cNvPr id="4" name="Afbeelding 4" descr="Afbeelding met tafel, klein, papier, zitten&#10;&#10;Beschrijving is gegenereerd met zeer hoge betrouwbaarheid">
            <a:extLst>
              <a:ext uri="{FF2B5EF4-FFF2-40B4-BE49-F238E27FC236}">
                <a16:creationId xmlns:a16="http://schemas.microsoft.com/office/drawing/2014/main" id="{0787B2CD-1F37-44CD-A79C-E474A92FAFFA}"/>
              </a:ext>
            </a:extLst>
          </p:cNvPr>
          <p:cNvPicPr>
            <a:picLocks noGrp="1" noChangeAspect="1"/>
          </p:cNvPicPr>
          <p:nvPr>
            <p:ph idx="1"/>
          </p:nvPr>
        </p:nvPicPr>
        <p:blipFill rotWithShape="1">
          <a:blip r:embed="rId2"/>
          <a:srcRect t="10191" r="4034" b="11146"/>
          <a:stretch/>
        </p:blipFill>
        <p:spPr>
          <a:xfrm>
            <a:off x="841284" y="1797915"/>
            <a:ext cx="4018548" cy="4392695"/>
          </a:xfrm>
        </p:spPr>
      </p:pic>
      <p:pic>
        <p:nvPicPr>
          <p:cNvPr id="6" name="Afbeelding 6" descr="Afbeelding met tafel, papier, binnen, zitten&#10;&#10;Beschrijving is gegenereerd met zeer hoge betrouwbaarheid">
            <a:extLst>
              <a:ext uri="{FF2B5EF4-FFF2-40B4-BE49-F238E27FC236}">
                <a16:creationId xmlns:a16="http://schemas.microsoft.com/office/drawing/2014/main" id="{65AC8A14-1684-4D16-9919-02484E46342B}"/>
              </a:ext>
            </a:extLst>
          </p:cNvPr>
          <p:cNvPicPr>
            <a:picLocks noChangeAspect="1"/>
          </p:cNvPicPr>
          <p:nvPr/>
        </p:nvPicPr>
        <p:blipFill rotWithShape="1">
          <a:blip r:embed="rId3"/>
          <a:srcRect l="2619" r="3571" b="5994"/>
          <a:stretch/>
        </p:blipFill>
        <p:spPr>
          <a:xfrm rot="10800000">
            <a:off x="5522768" y="1784927"/>
            <a:ext cx="5814295" cy="4395358"/>
          </a:xfrm>
          <a:prstGeom prst="rect">
            <a:avLst/>
          </a:prstGeom>
        </p:spPr>
      </p:pic>
    </p:spTree>
    <p:extLst>
      <p:ext uri="{BB962C8B-B14F-4D97-AF65-F5344CB8AC3E}">
        <p14:creationId xmlns:p14="http://schemas.microsoft.com/office/powerpoint/2010/main" val="22742849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55CA02-40E3-4065-A5A1-D884188254AC}"/>
              </a:ext>
            </a:extLst>
          </p:cNvPr>
          <p:cNvSpPr>
            <a:spLocks noGrp="1"/>
          </p:cNvSpPr>
          <p:nvPr>
            <p:ph type="title"/>
          </p:nvPr>
        </p:nvSpPr>
        <p:spPr/>
        <p:txBody>
          <a:bodyPr/>
          <a:lstStyle/>
          <a:p>
            <a:r>
              <a:rPr lang="nl-NL">
                <a:cs typeface="Calibri Light"/>
              </a:rPr>
              <a:t>Aan de slag! </a:t>
            </a:r>
          </a:p>
        </p:txBody>
      </p:sp>
      <p:sp>
        <p:nvSpPr>
          <p:cNvPr id="3" name="Tijdelijke aanduiding voor inhoud 2">
            <a:extLst>
              <a:ext uri="{FF2B5EF4-FFF2-40B4-BE49-F238E27FC236}">
                <a16:creationId xmlns:a16="http://schemas.microsoft.com/office/drawing/2014/main" id="{7D0AB652-9EC8-4B80-B8FA-41420507F986}"/>
              </a:ext>
            </a:extLst>
          </p:cNvPr>
          <p:cNvSpPr>
            <a:spLocks noGrp="1"/>
          </p:cNvSpPr>
          <p:nvPr>
            <p:ph idx="1"/>
          </p:nvPr>
        </p:nvSpPr>
        <p:spPr/>
        <p:txBody>
          <a:bodyPr vert="horz" lIns="91440" tIns="45720" rIns="91440" bIns="45720" rtlCol="0" anchor="t">
            <a:normAutofit/>
          </a:bodyPr>
          <a:lstStyle/>
          <a:p>
            <a:r>
              <a:rPr lang="nl-NL" dirty="0">
                <a:ea typeface="+mn-lt"/>
                <a:cs typeface="+mn-lt"/>
              </a:rPr>
              <a:t>Overtrek</a:t>
            </a:r>
            <a:r>
              <a:rPr lang="nl-NL" dirty="0">
                <a:cs typeface="Calibri"/>
              </a:rPr>
              <a:t> nu bij elk opengevouwen papier de vouwlijnen met potlood. </a:t>
            </a:r>
            <a:endParaRPr lang="en-US" dirty="0">
              <a:cs typeface="Calibri"/>
            </a:endParaRPr>
          </a:p>
          <a:p>
            <a:pPr marL="0" indent="0">
              <a:buNone/>
            </a:pPr>
            <a:endParaRPr lang="nl-NL" dirty="0">
              <a:cs typeface="Calibri"/>
            </a:endParaRPr>
          </a:p>
        </p:txBody>
      </p:sp>
      <p:sp>
        <p:nvSpPr>
          <p:cNvPr id="5" name="Rechthoek: ezelsoor 4">
            <a:extLst>
              <a:ext uri="{FF2B5EF4-FFF2-40B4-BE49-F238E27FC236}">
                <a16:creationId xmlns:a16="http://schemas.microsoft.com/office/drawing/2014/main" id="{F01D7881-8EC0-4B8C-A226-E43CA1BD3ED8}"/>
              </a:ext>
            </a:extLst>
          </p:cNvPr>
          <p:cNvSpPr/>
          <p:nvPr/>
        </p:nvSpPr>
        <p:spPr>
          <a:xfrm>
            <a:off x="10546511" y="5308839"/>
            <a:ext cx="914400" cy="914400"/>
          </a:xfrm>
          <a:prstGeom prst="foldedCorne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a:solidFill>
                  <a:srgbClr val="FF0000"/>
                </a:solidFill>
                <a:cs typeface="Calibri"/>
              </a:rPr>
              <a:t>!!</a:t>
            </a:r>
          </a:p>
        </p:txBody>
      </p:sp>
      <p:pic>
        <p:nvPicPr>
          <p:cNvPr id="4" name="Afbeelding 5">
            <a:extLst>
              <a:ext uri="{FF2B5EF4-FFF2-40B4-BE49-F238E27FC236}">
                <a16:creationId xmlns:a16="http://schemas.microsoft.com/office/drawing/2014/main" id="{C62C764A-E232-46D3-B2EF-B9A6D6D58A42}"/>
              </a:ext>
            </a:extLst>
          </p:cNvPr>
          <p:cNvPicPr>
            <a:picLocks noChangeAspect="1"/>
          </p:cNvPicPr>
          <p:nvPr/>
        </p:nvPicPr>
        <p:blipFill rotWithShape="1">
          <a:blip r:embed="rId3"/>
          <a:srcRect l="6566" t="2651" r="5050" b="5682"/>
          <a:stretch/>
        </p:blipFill>
        <p:spPr>
          <a:xfrm rot="-5400000">
            <a:off x="1513610" y="2476501"/>
            <a:ext cx="2812475" cy="3886202"/>
          </a:xfrm>
          <a:prstGeom prst="rect">
            <a:avLst/>
          </a:prstGeom>
        </p:spPr>
      </p:pic>
    </p:spTree>
    <p:extLst>
      <p:ext uri="{BB962C8B-B14F-4D97-AF65-F5344CB8AC3E}">
        <p14:creationId xmlns:p14="http://schemas.microsoft.com/office/powerpoint/2010/main" val="25152614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5154D41-3E99-4508-9858-91E4E4FDFACA}"/>
              </a:ext>
            </a:extLst>
          </p:cNvPr>
          <p:cNvSpPr>
            <a:spLocks noGrp="1"/>
          </p:cNvSpPr>
          <p:nvPr>
            <p:ph type="title"/>
          </p:nvPr>
        </p:nvSpPr>
        <p:spPr/>
        <p:txBody>
          <a:bodyPr/>
          <a:lstStyle/>
          <a:p>
            <a:r>
              <a:rPr lang="nl-NL">
                <a:cs typeface="Calibri Light"/>
              </a:rPr>
              <a:t>Aan de slag! </a:t>
            </a:r>
            <a:endParaRPr lang="nl-NL"/>
          </a:p>
        </p:txBody>
      </p:sp>
      <p:sp>
        <p:nvSpPr>
          <p:cNvPr id="3" name="Tijdelijke aanduiding voor inhoud 2">
            <a:extLst>
              <a:ext uri="{FF2B5EF4-FFF2-40B4-BE49-F238E27FC236}">
                <a16:creationId xmlns:a16="http://schemas.microsoft.com/office/drawing/2014/main" id="{5C487334-8AD8-4912-8EA3-06A406369B90}"/>
              </a:ext>
            </a:extLst>
          </p:cNvPr>
          <p:cNvSpPr>
            <a:spLocks noGrp="1"/>
          </p:cNvSpPr>
          <p:nvPr>
            <p:ph idx="1"/>
          </p:nvPr>
        </p:nvSpPr>
        <p:spPr/>
        <p:txBody>
          <a:bodyPr vert="horz" lIns="91440" tIns="45720" rIns="91440" bIns="45720" rtlCol="0" anchor="t">
            <a:normAutofit/>
          </a:bodyPr>
          <a:lstStyle/>
          <a:p>
            <a:r>
              <a:rPr lang="nl-NL">
                <a:cs typeface="Calibri"/>
              </a:rPr>
              <a:t>Neem één van de drie papieren. Overtrek nu een aantal willekeurige lijnen die je aanspreken met stift. Probeer deze te verbinden tot er een figuur van een levend wezen ontstaat. </a:t>
            </a:r>
          </a:p>
          <a:p>
            <a:r>
              <a:rPr lang="nl-NL">
                <a:cs typeface="Calibri"/>
              </a:rPr>
              <a:t>Doe dit op alle drie de papieren. </a:t>
            </a:r>
          </a:p>
          <a:p>
            <a:endParaRPr lang="nl-NL">
              <a:cs typeface="Calibri"/>
            </a:endParaRPr>
          </a:p>
          <a:p>
            <a:r>
              <a:rPr lang="nl-NL">
                <a:cs typeface="Calibri"/>
              </a:rPr>
              <a:t>Laat je fantasie de vrije loop gaan... </a:t>
            </a:r>
          </a:p>
        </p:txBody>
      </p:sp>
    </p:spTree>
    <p:extLst>
      <p:ext uri="{BB962C8B-B14F-4D97-AF65-F5344CB8AC3E}">
        <p14:creationId xmlns:p14="http://schemas.microsoft.com/office/powerpoint/2010/main" val="41078829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A410CF5-C28B-47D4-9F52-7F769FB62924}"/>
              </a:ext>
            </a:extLst>
          </p:cNvPr>
          <p:cNvSpPr>
            <a:spLocks noGrp="1"/>
          </p:cNvSpPr>
          <p:nvPr>
            <p:ph type="title"/>
          </p:nvPr>
        </p:nvSpPr>
        <p:spPr/>
        <p:txBody>
          <a:bodyPr/>
          <a:lstStyle/>
          <a:p>
            <a:r>
              <a:rPr lang="nl-NL">
                <a:cs typeface="Calibri Light"/>
              </a:rPr>
              <a:t> Wit</a:t>
            </a:r>
            <a:r>
              <a:rPr lang="nl-NL" dirty="0">
                <a:cs typeface="Calibri Light"/>
              </a:rPr>
              <a:t> papier</a:t>
            </a:r>
            <a:endParaRPr lang="nl-NL" dirty="0"/>
          </a:p>
        </p:txBody>
      </p:sp>
      <p:pic>
        <p:nvPicPr>
          <p:cNvPr id="4" name="Afbeelding 4" descr="Afbeelding met binnen, tafel, papier, zitten&#10;&#10;Beschrijving is gegenereerd met zeer hoge betrouwbaarheid">
            <a:extLst>
              <a:ext uri="{FF2B5EF4-FFF2-40B4-BE49-F238E27FC236}">
                <a16:creationId xmlns:a16="http://schemas.microsoft.com/office/drawing/2014/main" id="{9ED13152-B037-4EBF-A6DE-409F24530F89}"/>
              </a:ext>
            </a:extLst>
          </p:cNvPr>
          <p:cNvPicPr>
            <a:picLocks noGrp="1" noChangeAspect="1"/>
          </p:cNvPicPr>
          <p:nvPr>
            <p:ph idx="1"/>
          </p:nvPr>
        </p:nvPicPr>
        <p:blipFill rotWithShape="1">
          <a:blip r:embed="rId2"/>
          <a:srcRect l="8917" t="4140" r="7856" b="6369"/>
          <a:stretch/>
        </p:blipFill>
        <p:spPr>
          <a:xfrm rot="16200000">
            <a:off x="3854648" y="751898"/>
            <a:ext cx="4364818" cy="6277015"/>
          </a:xfrm>
        </p:spPr>
      </p:pic>
    </p:spTree>
    <p:extLst>
      <p:ext uri="{BB962C8B-B14F-4D97-AF65-F5344CB8AC3E}">
        <p14:creationId xmlns:p14="http://schemas.microsoft.com/office/powerpoint/2010/main" val="408301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6C0E76-722B-4B92-BB43-4CA13D4480D1}"/>
              </a:ext>
            </a:extLst>
          </p:cNvPr>
          <p:cNvSpPr>
            <a:spLocks noGrp="1"/>
          </p:cNvSpPr>
          <p:nvPr>
            <p:ph type="title"/>
          </p:nvPr>
        </p:nvSpPr>
        <p:spPr/>
        <p:txBody>
          <a:bodyPr/>
          <a:lstStyle/>
          <a:p>
            <a:r>
              <a:rPr lang="nl-NL" dirty="0">
                <a:cs typeface="Calibri Light"/>
              </a:rPr>
              <a:t>krantenpapier</a:t>
            </a:r>
            <a:endParaRPr lang="nl-NL" dirty="0"/>
          </a:p>
        </p:txBody>
      </p:sp>
      <p:pic>
        <p:nvPicPr>
          <p:cNvPr id="4" name="Afbeelding 4" descr="Afbeelding met tekst&#10;&#10;Beschrijving is gegenereerd met zeer hoge betrouwbaarheid">
            <a:extLst>
              <a:ext uri="{FF2B5EF4-FFF2-40B4-BE49-F238E27FC236}">
                <a16:creationId xmlns:a16="http://schemas.microsoft.com/office/drawing/2014/main" id="{C12B259B-08E2-4EC1-8687-E7457DADF7D6}"/>
              </a:ext>
            </a:extLst>
          </p:cNvPr>
          <p:cNvPicPr>
            <a:picLocks noGrp="1" noChangeAspect="1"/>
          </p:cNvPicPr>
          <p:nvPr>
            <p:ph idx="1"/>
          </p:nvPr>
        </p:nvPicPr>
        <p:blipFill rotWithShape="1">
          <a:blip r:embed="rId2"/>
          <a:srcRect l="3185" t="2067" r="5308" b="2226"/>
          <a:stretch/>
        </p:blipFill>
        <p:spPr>
          <a:xfrm rot="60000">
            <a:off x="4771552" y="455379"/>
            <a:ext cx="4229207" cy="5958985"/>
          </a:xfrm>
        </p:spPr>
      </p:pic>
    </p:spTree>
    <p:extLst>
      <p:ext uri="{BB962C8B-B14F-4D97-AF65-F5344CB8AC3E}">
        <p14:creationId xmlns:p14="http://schemas.microsoft.com/office/powerpoint/2010/main" val="3290018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0E58737-1A11-4608-86D4-6FB9D78D8E8E}"/>
              </a:ext>
            </a:extLst>
          </p:cNvPr>
          <p:cNvSpPr>
            <a:spLocks noGrp="1"/>
          </p:cNvSpPr>
          <p:nvPr>
            <p:ph type="title"/>
          </p:nvPr>
        </p:nvSpPr>
        <p:spPr/>
        <p:txBody>
          <a:bodyPr/>
          <a:lstStyle/>
          <a:p>
            <a:r>
              <a:rPr lang="nl-NL">
                <a:cs typeface="Calibri Light"/>
              </a:rPr>
              <a:t>Dik wit</a:t>
            </a:r>
            <a:r>
              <a:rPr lang="nl-NL" dirty="0">
                <a:cs typeface="Calibri Light"/>
              </a:rPr>
              <a:t> papier</a:t>
            </a:r>
            <a:endParaRPr lang="nl-NL" dirty="0"/>
          </a:p>
        </p:txBody>
      </p:sp>
      <p:pic>
        <p:nvPicPr>
          <p:cNvPr id="4" name="Afbeelding 4" descr="Afbeelding met binnen, tafel, zitten, houten&#10;&#10;Beschrijving is gegenereerd met zeer hoge betrouwbaarheid">
            <a:extLst>
              <a:ext uri="{FF2B5EF4-FFF2-40B4-BE49-F238E27FC236}">
                <a16:creationId xmlns:a16="http://schemas.microsoft.com/office/drawing/2014/main" id="{A43BDD2B-11BB-45AB-89ED-EE35BEFADE31}"/>
              </a:ext>
            </a:extLst>
          </p:cNvPr>
          <p:cNvPicPr>
            <a:picLocks noGrp="1" noChangeAspect="1"/>
          </p:cNvPicPr>
          <p:nvPr>
            <p:ph idx="1"/>
          </p:nvPr>
        </p:nvPicPr>
        <p:blipFill rotWithShape="1">
          <a:blip r:embed="rId2"/>
          <a:srcRect t="3300" r="2233" b="4620"/>
          <a:stretch/>
        </p:blipFill>
        <p:spPr>
          <a:xfrm rot="-5400000">
            <a:off x="3696857" y="1391285"/>
            <a:ext cx="5810765" cy="4101659"/>
          </a:xfrm>
        </p:spPr>
      </p:pic>
    </p:spTree>
    <p:extLst>
      <p:ext uri="{BB962C8B-B14F-4D97-AF65-F5344CB8AC3E}">
        <p14:creationId xmlns:p14="http://schemas.microsoft.com/office/powerpoint/2010/main" val="1237498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5CD2C40-0AA0-4C12-895B-544853192512}"/>
              </a:ext>
            </a:extLst>
          </p:cNvPr>
          <p:cNvSpPr>
            <a:spLocks noGrp="1"/>
          </p:cNvSpPr>
          <p:nvPr>
            <p:ph type="title"/>
          </p:nvPr>
        </p:nvSpPr>
        <p:spPr/>
        <p:txBody>
          <a:bodyPr/>
          <a:lstStyle/>
          <a:p>
            <a:r>
              <a:rPr lang="nl-NL">
                <a:cs typeface="Calibri Light"/>
              </a:rPr>
              <a:t>Aan de slag!</a:t>
            </a:r>
            <a:endParaRPr lang="nl-NL"/>
          </a:p>
        </p:txBody>
      </p:sp>
      <p:sp>
        <p:nvSpPr>
          <p:cNvPr id="3" name="Tijdelijke aanduiding voor inhoud 2">
            <a:extLst>
              <a:ext uri="{FF2B5EF4-FFF2-40B4-BE49-F238E27FC236}">
                <a16:creationId xmlns:a16="http://schemas.microsoft.com/office/drawing/2014/main" id="{0B86425B-6FCE-4824-8B29-C1F0245BF81B}"/>
              </a:ext>
            </a:extLst>
          </p:cNvPr>
          <p:cNvSpPr>
            <a:spLocks noGrp="1"/>
          </p:cNvSpPr>
          <p:nvPr>
            <p:ph idx="1"/>
          </p:nvPr>
        </p:nvSpPr>
        <p:spPr/>
        <p:txBody>
          <a:bodyPr vert="horz" lIns="91440" tIns="45720" rIns="91440" bIns="45720" rtlCol="0" anchor="t">
            <a:normAutofit/>
          </a:bodyPr>
          <a:lstStyle/>
          <a:p>
            <a:r>
              <a:rPr lang="nl-NL">
                <a:cs typeface="Calibri" panose="020F0502020204030204"/>
              </a:rPr>
              <a:t>Leg nu je drie papieren met levende wezens even aan de kant. Deze heb je straks terug nodig. </a:t>
            </a:r>
            <a:endParaRPr lang="nl-NL"/>
          </a:p>
          <a:p>
            <a:endParaRPr lang="nl-NL">
              <a:cs typeface="Calibri" panose="020F0502020204030204"/>
            </a:endParaRPr>
          </a:p>
          <a:p>
            <a:r>
              <a:rPr lang="nl-NL">
                <a:cs typeface="Calibri" panose="020F0502020204030204"/>
              </a:rPr>
              <a:t>Neem nu de vouwblaadjes. </a:t>
            </a:r>
          </a:p>
          <a:p>
            <a:r>
              <a:rPr lang="nl-NL">
                <a:cs typeface="Calibri" panose="020F0502020204030204"/>
              </a:rPr>
              <a:t>Kies één blaadje waarmee je wil werken. </a:t>
            </a:r>
          </a:p>
          <a:p>
            <a:r>
              <a:rPr lang="nl-NL">
                <a:cs typeface="Calibri" panose="020F0502020204030204"/>
              </a:rPr>
              <a:t>Maak willekeurige vouwen in het blaadje. Let op dat je niet altijd in dezelfde richting vouwt. </a:t>
            </a:r>
          </a:p>
          <a:p>
            <a:r>
              <a:rPr lang="nl-NL">
                <a:cs typeface="Calibri" panose="020F0502020204030204"/>
              </a:rPr>
              <a:t>Plooi het vouwblaadje terug open.</a:t>
            </a:r>
          </a:p>
        </p:txBody>
      </p:sp>
      <p:sp>
        <p:nvSpPr>
          <p:cNvPr id="5" name="Rechthoek: ezelsoor 4">
            <a:extLst>
              <a:ext uri="{FF2B5EF4-FFF2-40B4-BE49-F238E27FC236}">
                <a16:creationId xmlns:a16="http://schemas.microsoft.com/office/drawing/2014/main" id="{844994F7-A921-47E6-8F18-2D6CAF430DA3}"/>
              </a:ext>
            </a:extLst>
          </p:cNvPr>
          <p:cNvSpPr/>
          <p:nvPr/>
        </p:nvSpPr>
        <p:spPr>
          <a:xfrm>
            <a:off x="10546511" y="5308839"/>
            <a:ext cx="914400" cy="914400"/>
          </a:xfrm>
          <a:prstGeom prst="foldedCorne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a:solidFill>
                  <a:srgbClr val="FF0000"/>
                </a:solidFill>
                <a:cs typeface="Calibri"/>
              </a:rPr>
              <a:t>!!</a:t>
            </a:r>
          </a:p>
        </p:txBody>
      </p:sp>
    </p:spTree>
    <p:extLst>
      <p:ext uri="{BB962C8B-B14F-4D97-AF65-F5344CB8AC3E}">
        <p14:creationId xmlns:p14="http://schemas.microsoft.com/office/powerpoint/2010/main" val="31869052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descr="Afbeelding met tafel, oranje, zitten, houten&#10;&#10;Beschrijving is gegenereerd met zeer hoge betrouwbaarheid">
            <a:extLst>
              <a:ext uri="{FF2B5EF4-FFF2-40B4-BE49-F238E27FC236}">
                <a16:creationId xmlns:a16="http://schemas.microsoft.com/office/drawing/2014/main" id="{4436A98B-6317-443E-A367-6210C28ACF13}"/>
              </a:ext>
            </a:extLst>
          </p:cNvPr>
          <p:cNvPicPr>
            <a:picLocks noGrp="1" noChangeAspect="1"/>
          </p:cNvPicPr>
          <p:nvPr>
            <p:ph idx="1"/>
          </p:nvPr>
        </p:nvPicPr>
        <p:blipFill rotWithShape="1">
          <a:blip r:embed="rId2"/>
          <a:srcRect t="6688" r="-212" b="13057"/>
          <a:stretch/>
        </p:blipFill>
        <p:spPr>
          <a:xfrm>
            <a:off x="3771521" y="1472333"/>
            <a:ext cx="4919125" cy="5251690"/>
          </a:xfrm>
        </p:spPr>
      </p:pic>
      <p:sp>
        <p:nvSpPr>
          <p:cNvPr id="7" name="Titel 1">
            <a:extLst>
              <a:ext uri="{FF2B5EF4-FFF2-40B4-BE49-F238E27FC236}">
                <a16:creationId xmlns:a16="http://schemas.microsoft.com/office/drawing/2014/main" id="{B0AA86E9-AD62-492D-9F3B-62546242565A}"/>
              </a:ext>
            </a:extLst>
          </p:cNvPr>
          <p:cNvSpPr>
            <a:spLocks noGrp="1"/>
          </p:cNvSpPr>
          <p:nvPr>
            <p:ph type="title"/>
          </p:nvPr>
        </p:nvSpPr>
        <p:spPr>
          <a:xfrm>
            <a:off x="838200" y="365125"/>
            <a:ext cx="10515600" cy="1325563"/>
          </a:xfrm>
        </p:spPr>
        <p:txBody>
          <a:bodyPr/>
          <a:lstStyle/>
          <a:p>
            <a:r>
              <a:rPr lang="nl-NL" dirty="0">
                <a:cs typeface="Calibri Light"/>
              </a:rPr>
              <a:t>Plooien in vouwblaadje</a:t>
            </a:r>
            <a:endParaRPr lang="nl-NL" dirty="0"/>
          </a:p>
        </p:txBody>
      </p:sp>
    </p:spTree>
    <p:extLst>
      <p:ext uri="{BB962C8B-B14F-4D97-AF65-F5344CB8AC3E}">
        <p14:creationId xmlns:p14="http://schemas.microsoft.com/office/powerpoint/2010/main" val="3966332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1EDFDA52-41EE-4842-AA90-E5CA22261916}"/>
              </a:ext>
            </a:extLst>
          </p:cNvPr>
          <p:cNvSpPr>
            <a:spLocks noGrp="1"/>
          </p:cNvSpPr>
          <p:nvPr>
            <p:ph idx="1"/>
          </p:nvPr>
        </p:nvSpPr>
        <p:spPr>
          <a:xfrm>
            <a:off x="838200" y="1349375"/>
            <a:ext cx="10515600" cy="4351338"/>
          </a:xfrm>
        </p:spPr>
        <p:txBody>
          <a:bodyPr vert="horz" lIns="91440" tIns="45720" rIns="91440" bIns="45720" rtlCol="0" anchor="t">
            <a:normAutofit/>
          </a:bodyPr>
          <a:lstStyle/>
          <a:p>
            <a:r>
              <a:rPr lang="nl-NL" dirty="0">
                <a:cs typeface="Calibri"/>
              </a:rPr>
              <a:t>Met dit vouwblaadje gaan we je levende wezen echt tot leven brengen. Denk aan een rups die ontpopt tot een vlinder. Zo kan jouw levend wezen tot nieuw leven komen. </a:t>
            </a:r>
            <a:endParaRPr lang="nl-NL" dirty="0"/>
          </a:p>
        </p:txBody>
      </p:sp>
      <p:pic>
        <p:nvPicPr>
          <p:cNvPr id="4" name="Afbeelding 4" descr="Afbeelding met voedsel, tekening, fruit&#10;&#10;Beschrijving is gegenereerd met zeer hoge betrouwbaarheid">
            <a:extLst>
              <a:ext uri="{FF2B5EF4-FFF2-40B4-BE49-F238E27FC236}">
                <a16:creationId xmlns:a16="http://schemas.microsoft.com/office/drawing/2014/main" id="{6A9D7210-57E2-4322-90F2-0AF15DEBA864}"/>
              </a:ext>
            </a:extLst>
          </p:cNvPr>
          <p:cNvPicPr>
            <a:picLocks noChangeAspect="1"/>
          </p:cNvPicPr>
          <p:nvPr/>
        </p:nvPicPr>
        <p:blipFill>
          <a:blip r:embed="rId2"/>
          <a:stretch>
            <a:fillRect/>
          </a:stretch>
        </p:blipFill>
        <p:spPr>
          <a:xfrm>
            <a:off x="4566249" y="3521423"/>
            <a:ext cx="6811992" cy="2043643"/>
          </a:xfrm>
          <a:prstGeom prst="rect">
            <a:avLst/>
          </a:prstGeom>
        </p:spPr>
      </p:pic>
    </p:spTree>
    <p:extLst>
      <p:ext uri="{BB962C8B-B14F-4D97-AF65-F5344CB8AC3E}">
        <p14:creationId xmlns:p14="http://schemas.microsoft.com/office/powerpoint/2010/main" val="42741561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633D5-3327-4336-B86E-4FF0B2E0277B}"/>
              </a:ext>
            </a:extLst>
          </p:cNvPr>
          <p:cNvSpPr>
            <a:spLocks noGrp="1"/>
          </p:cNvSpPr>
          <p:nvPr>
            <p:ph type="title"/>
          </p:nvPr>
        </p:nvSpPr>
        <p:spPr/>
        <p:txBody>
          <a:bodyPr/>
          <a:lstStyle/>
          <a:p>
            <a:r>
              <a:rPr lang="nl-NL">
                <a:cs typeface="Calibri Light"/>
              </a:rPr>
              <a:t>Wat gaan we doen? </a:t>
            </a:r>
            <a:endParaRPr lang="nl-NL"/>
          </a:p>
        </p:txBody>
      </p:sp>
      <p:sp>
        <p:nvSpPr>
          <p:cNvPr id="3" name="Tijdelijke aanduiding voor inhoud 2">
            <a:extLst>
              <a:ext uri="{FF2B5EF4-FFF2-40B4-BE49-F238E27FC236}">
                <a16:creationId xmlns:a16="http://schemas.microsoft.com/office/drawing/2014/main" id="{F8DFF568-9149-4678-8AB3-0762292E67D2}"/>
              </a:ext>
            </a:extLst>
          </p:cNvPr>
          <p:cNvSpPr>
            <a:spLocks noGrp="1"/>
          </p:cNvSpPr>
          <p:nvPr>
            <p:ph idx="1"/>
          </p:nvPr>
        </p:nvSpPr>
        <p:spPr/>
        <p:txBody>
          <a:bodyPr vert="horz" lIns="91440" tIns="45720" rIns="91440" bIns="45720" rtlCol="0" anchor="t">
            <a:normAutofit/>
          </a:bodyPr>
          <a:lstStyle/>
          <a:p>
            <a:r>
              <a:rPr lang="nl-NL" dirty="0">
                <a:cs typeface="Calibri"/>
              </a:rPr>
              <a:t>We gaan werken met lijnen. Deze lijnen gaan we gebruiken om een levend wezen te maken van papier.</a:t>
            </a:r>
          </a:p>
          <a:p>
            <a:pPr marL="0" indent="0">
              <a:buNone/>
            </a:pPr>
            <a:endParaRPr lang="nl-NL" dirty="0">
              <a:cs typeface="Calibri"/>
            </a:endParaRPr>
          </a:p>
          <a:p>
            <a:r>
              <a:rPr lang="nl-NL" dirty="0">
                <a:cs typeface="Calibri"/>
              </a:rPr>
              <a:t>Laat jouw eigen levend wezen ontpoppen! </a:t>
            </a:r>
          </a:p>
          <a:p>
            <a:endParaRPr lang="nl-NL" dirty="0">
              <a:cs typeface="Calibri"/>
            </a:endParaRPr>
          </a:p>
          <a:p>
            <a:endParaRPr lang="nl-NL" dirty="0">
              <a:cs typeface="Calibri"/>
            </a:endParaRPr>
          </a:p>
          <a:p>
            <a:pPr marL="0" indent="0">
              <a:buNone/>
            </a:pPr>
            <a:endParaRPr lang="nl-NL" dirty="0">
              <a:highlight>
                <a:srgbClr val="FFFF00"/>
              </a:highlight>
              <a:cs typeface="Calibri"/>
            </a:endParaRPr>
          </a:p>
        </p:txBody>
      </p:sp>
    </p:spTree>
    <p:extLst>
      <p:ext uri="{BB962C8B-B14F-4D97-AF65-F5344CB8AC3E}">
        <p14:creationId xmlns:p14="http://schemas.microsoft.com/office/powerpoint/2010/main" val="3720033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CCC249-9AFB-4F39-9A73-1DBBC49FF39F}"/>
              </a:ext>
            </a:extLst>
          </p:cNvPr>
          <p:cNvSpPr>
            <a:spLocks noGrp="1"/>
          </p:cNvSpPr>
          <p:nvPr>
            <p:ph type="title"/>
          </p:nvPr>
        </p:nvSpPr>
        <p:spPr/>
        <p:txBody>
          <a:bodyPr/>
          <a:lstStyle/>
          <a:p>
            <a:r>
              <a:rPr lang="nl-NL" dirty="0">
                <a:cs typeface="Calibri Light"/>
              </a:rPr>
              <a:t>Aan de slag!</a:t>
            </a:r>
            <a:endParaRPr lang="nl-NL" dirty="0"/>
          </a:p>
        </p:txBody>
      </p:sp>
      <p:sp>
        <p:nvSpPr>
          <p:cNvPr id="3" name="Tijdelijke aanduiding voor inhoud 2">
            <a:extLst>
              <a:ext uri="{FF2B5EF4-FFF2-40B4-BE49-F238E27FC236}">
                <a16:creationId xmlns:a16="http://schemas.microsoft.com/office/drawing/2014/main" id="{267F7937-DE37-4FE8-9B10-EAAAFA3FB1F4}"/>
              </a:ext>
            </a:extLst>
          </p:cNvPr>
          <p:cNvSpPr>
            <a:spLocks noGrp="1"/>
          </p:cNvSpPr>
          <p:nvPr>
            <p:ph idx="1"/>
          </p:nvPr>
        </p:nvSpPr>
        <p:spPr>
          <a:xfrm>
            <a:off x="838200" y="1800225"/>
            <a:ext cx="10515600" cy="4351338"/>
          </a:xfrm>
        </p:spPr>
        <p:txBody>
          <a:bodyPr vert="horz" lIns="91440" tIns="45720" rIns="91440" bIns="45720" rtlCol="0" anchor="t">
            <a:normAutofit/>
          </a:bodyPr>
          <a:lstStyle/>
          <a:p>
            <a:pPr>
              <a:buFont typeface="Arial"/>
              <a:buChar char="•"/>
            </a:pPr>
            <a:r>
              <a:rPr lang="nl-NL" dirty="0">
                <a:ea typeface="+mn-lt"/>
                <a:cs typeface="+mn-lt"/>
              </a:rPr>
              <a:t>Kies</a:t>
            </a:r>
            <a:r>
              <a:rPr lang="nl-NL" dirty="0">
                <a:cs typeface="Calibri"/>
              </a:rPr>
              <a:t> nu welk stuk je wil gebruiken. Dit kan een deel van het blaadje zijn dat je uitknipt, een aantal kniplijnen die je maakt of heel het blaadje. Dit kies je helemaal zelf. </a:t>
            </a:r>
            <a:endParaRPr lang="en-US">
              <a:cs typeface="Calibri"/>
            </a:endParaRPr>
          </a:p>
          <a:p>
            <a:pPr marL="0" indent="0">
              <a:buNone/>
            </a:pPr>
            <a:endParaRPr lang="nl-NL">
              <a:cs typeface="Calibri"/>
            </a:endParaRPr>
          </a:p>
          <a:p>
            <a:r>
              <a:rPr lang="nl-NL">
                <a:cs typeface="Calibri"/>
              </a:rPr>
              <a:t>Vouw nu terug op de vouwlijnen die je al gemaakt hebt in je vouwblaadje. </a:t>
            </a:r>
          </a:p>
          <a:p>
            <a:pPr marL="0" indent="0">
              <a:buNone/>
            </a:pPr>
            <a:endParaRPr lang="nl-NL">
              <a:cs typeface="Calibri"/>
            </a:endParaRPr>
          </a:p>
          <a:p>
            <a:pPr marL="0" indent="0">
              <a:buNone/>
            </a:pPr>
            <a:endParaRPr lang="nl-NL">
              <a:cs typeface="Calibri"/>
            </a:endParaRPr>
          </a:p>
          <a:p>
            <a:endParaRPr lang="nl-NL">
              <a:cs typeface="Calibri"/>
            </a:endParaRPr>
          </a:p>
        </p:txBody>
      </p:sp>
    </p:spTree>
    <p:extLst>
      <p:ext uri="{BB962C8B-B14F-4D97-AF65-F5344CB8AC3E}">
        <p14:creationId xmlns:p14="http://schemas.microsoft.com/office/powerpoint/2010/main" val="18899982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060F56-88DC-4093-8FA1-318E14C1F535}"/>
              </a:ext>
            </a:extLst>
          </p:cNvPr>
          <p:cNvSpPr>
            <a:spLocks noGrp="1"/>
          </p:cNvSpPr>
          <p:nvPr>
            <p:ph type="title"/>
          </p:nvPr>
        </p:nvSpPr>
        <p:spPr/>
        <p:txBody>
          <a:bodyPr/>
          <a:lstStyle/>
          <a:p>
            <a:r>
              <a:rPr lang="nl-NL" dirty="0">
                <a:cs typeface="Calibri Light"/>
              </a:rPr>
              <a:t>Geplooid zelfgekozen stukje</a:t>
            </a:r>
            <a:endParaRPr lang="nl-NL" dirty="0"/>
          </a:p>
        </p:txBody>
      </p:sp>
      <p:pic>
        <p:nvPicPr>
          <p:cNvPr id="4" name="Afbeelding 4" descr="Afbeelding met tafel, zitten&#10;&#10;Beschrijving is gegenereerd met zeer hoge betrouwbaarheid">
            <a:extLst>
              <a:ext uri="{FF2B5EF4-FFF2-40B4-BE49-F238E27FC236}">
                <a16:creationId xmlns:a16="http://schemas.microsoft.com/office/drawing/2014/main" id="{FF89ABBD-4A44-4CA8-AEA3-B7EB285EA133}"/>
              </a:ext>
            </a:extLst>
          </p:cNvPr>
          <p:cNvPicPr>
            <a:picLocks noGrp="1" noChangeAspect="1"/>
          </p:cNvPicPr>
          <p:nvPr>
            <p:ph idx="1"/>
          </p:nvPr>
        </p:nvPicPr>
        <p:blipFill rotWithShape="1">
          <a:blip r:embed="rId2"/>
          <a:srcRect l="4246" t="28981" r="2335" b="19745"/>
          <a:stretch/>
        </p:blipFill>
        <p:spPr>
          <a:xfrm>
            <a:off x="3258902" y="2047298"/>
            <a:ext cx="5667223" cy="4143033"/>
          </a:xfrm>
        </p:spPr>
      </p:pic>
    </p:spTree>
    <p:extLst>
      <p:ext uri="{BB962C8B-B14F-4D97-AF65-F5344CB8AC3E}">
        <p14:creationId xmlns:p14="http://schemas.microsoft.com/office/powerpoint/2010/main" val="20442310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FD8BD4-1133-4739-9D7A-8BC59991894D}"/>
              </a:ext>
            </a:extLst>
          </p:cNvPr>
          <p:cNvSpPr>
            <a:spLocks noGrp="1"/>
          </p:cNvSpPr>
          <p:nvPr>
            <p:ph type="title"/>
          </p:nvPr>
        </p:nvSpPr>
        <p:spPr/>
        <p:txBody>
          <a:bodyPr/>
          <a:lstStyle/>
          <a:p>
            <a:r>
              <a:rPr lang="nl-NL" dirty="0">
                <a:cs typeface="Calibri Light"/>
              </a:rPr>
              <a:t>Aan de slag!</a:t>
            </a:r>
            <a:endParaRPr lang="nl-NL" dirty="0"/>
          </a:p>
        </p:txBody>
      </p:sp>
      <p:sp>
        <p:nvSpPr>
          <p:cNvPr id="3" name="Tijdelijke aanduiding voor inhoud 2">
            <a:extLst>
              <a:ext uri="{FF2B5EF4-FFF2-40B4-BE49-F238E27FC236}">
                <a16:creationId xmlns:a16="http://schemas.microsoft.com/office/drawing/2014/main" id="{369EC3FC-474E-4767-BF38-2BC5C49F4985}"/>
              </a:ext>
            </a:extLst>
          </p:cNvPr>
          <p:cNvSpPr>
            <a:spLocks noGrp="1"/>
          </p:cNvSpPr>
          <p:nvPr>
            <p:ph idx="1"/>
          </p:nvPr>
        </p:nvSpPr>
        <p:spPr/>
        <p:txBody>
          <a:bodyPr vert="horz" lIns="91440" tIns="45720" rIns="91440" bIns="45720" rtlCol="0" anchor="t">
            <a:normAutofit lnSpcReduction="10000"/>
          </a:bodyPr>
          <a:lstStyle/>
          <a:p>
            <a:r>
              <a:rPr lang="nl-NL" dirty="0">
                <a:cs typeface="Calibri"/>
              </a:rPr>
              <a:t>Neem opnieuw je 3 papieren met je levende wezens.</a:t>
            </a:r>
          </a:p>
          <a:p>
            <a:r>
              <a:rPr lang="nl-NL" dirty="0">
                <a:cs typeface="Calibri"/>
              </a:rPr>
              <a:t>Kies uit deze drie je favoriete levend wezen waarmee je verder wil werken.</a:t>
            </a:r>
          </a:p>
          <a:p>
            <a:endParaRPr lang="nl-NL">
              <a:cs typeface="Calibri"/>
            </a:endParaRPr>
          </a:p>
          <a:p>
            <a:r>
              <a:rPr lang="nl-NL" dirty="0">
                <a:cs typeface="Calibri"/>
              </a:rPr>
              <a:t>Op dit levend wezen ga je je eigen gevouwen ontpopping kleven. Je mag zelf kiezen waar op je levend wezen je deze ontpopping kleeft.</a:t>
            </a:r>
          </a:p>
          <a:p>
            <a:r>
              <a:rPr lang="nl-NL" dirty="0">
                <a:cs typeface="Calibri"/>
              </a:rPr>
              <a:t>Als je wil mag je nog extra vouwen in je ontpopping aanbrengen of bepaalde stukjes plat drukken.</a:t>
            </a:r>
          </a:p>
          <a:p>
            <a:r>
              <a:rPr lang="nl-NL" dirty="0">
                <a:cs typeface="Calibri"/>
              </a:rPr>
              <a:t>Je kan eventueel nog wat details aanbrengen op je ontpopping zoals bijvoorbeeld een oogje … </a:t>
            </a:r>
          </a:p>
        </p:txBody>
      </p:sp>
    </p:spTree>
    <p:extLst>
      <p:ext uri="{BB962C8B-B14F-4D97-AF65-F5344CB8AC3E}">
        <p14:creationId xmlns:p14="http://schemas.microsoft.com/office/powerpoint/2010/main" val="21620718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4" descr="Afbeelding met binnen, tafel, papier, zitten&#10;&#10;Beschrijving is gegenereerd met zeer hoge betrouwbaarheid">
            <a:extLst>
              <a:ext uri="{FF2B5EF4-FFF2-40B4-BE49-F238E27FC236}">
                <a16:creationId xmlns:a16="http://schemas.microsoft.com/office/drawing/2014/main" id="{07A8551B-05DF-473F-819B-2F862CF27F7E}"/>
              </a:ext>
            </a:extLst>
          </p:cNvPr>
          <p:cNvPicPr>
            <a:picLocks noGrp="1" noChangeAspect="1"/>
          </p:cNvPicPr>
          <p:nvPr>
            <p:ph idx="1"/>
          </p:nvPr>
        </p:nvPicPr>
        <p:blipFill rotWithShape="1">
          <a:blip r:embed="rId2"/>
          <a:srcRect l="5945" t="3503" r="6157" b="5414"/>
          <a:stretch/>
        </p:blipFill>
        <p:spPr>
          <a:xfrm rot="5400000">
            <a:off x="965977" y="1333790"/>
            <a:ext cx="3048671" cy="4212707"/>
          </a:xfrm>
        </p:spPr>
      </p:pic>
      <p:pic>
        <p:nvPicPr>
          <p:cNvPr id="6" name="Afbeelding 6">
            <a:extLst>
              <a:ext uri="{FF2B5EF4-FFF2-40B4-BE49-F238E27FC236}">
                <a16:creationId xmlns:a16="http://schemas.microsoft.com/office/drawing/2014/main" id="{F2551798-3367-4549-81F8-120EF94EBF31}"/>
              </a:ext>
            </a:extLst>
          </p:cNvPr>
          <p:cNvPicPr>
            <a:picLocks noChangeAspect="1"/>
          </p:cNvPicPr>
          <p:nvPr/>
        </p:nvPicPr>
        <p:blipFill>
          <a:blip r:embed="rId3"/>
          <a:stretch>
            <a:fillRect/>
          </a:stretch>
        </p:blipFill>
        <p:spPr>
          <a:xfrm rot="5400000">
            <a:off x="7959437" y="1839190"/>
            <a:ext cx="4253345" cy="3193472"/>
          </a:xfrm>
          <a:prstGeom prst="rect">
            <a:avLst/>
          </a:prstGeom>
        </p:spPr>
      </p:pic>
      <p:pic>
        <p:nvPicPr>
          <p:cNvPr id="8" name="Afbeelding 8">
            <a:extLst>
              <a:ext uri="{FF2B5EF4-FFF2-40B4-BE49-F238E27FC236}">
                <a16:creationId xmlns:a16="http://schemas.microsoft.com/office/drawing/2014/main" id="{5DE69D40-704C-4449-82A7-A5BD4EBB5040}"/>
              </a:ext>
            </a:extLst>
          </p:cNvPr>
          <p:cNvPicPr>
            <a:picLocks noChangeAspect="1"/>
          </p:cNvPicPr>
          <p:nvPr/>
        </p:nvPicPr>
        <p:blipFill rotWithShape="1">
          <a:blip r:embed="rId4"/>
          <a:srcRect l="4040" t="4332" r="14141" b="8333"/>
          <a:stretch/>
        </p:blipFill>
        <p:spPr>
          <a:xfrm>
            <a:off x="5029200" y="1315316"/>
            <a:ext cx="2992583" cy="4254216"/>
          </a:xfrm>
          <a:prstGeom prst="rect">
            <a:avLst/>
          </a:prstGeom>
        </p:spPr>
      </p:pic>
    </p:spTree>
    <p:extLst>
      <p:ext uri="{BB962C8B-B14F-4D97-AF65-F5344CB8AC3E}">
        <p14:creationId xmlns:p14="http://schemas.microsoft.com/office/powerpoint/2010/main" val="31638503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9377019-14FC-47B7-B810-60FC06A9FF2C}"/>
              </a:ext>
            </a:extLst>
          </p:cNvPr>
          <p:cNvSpPr>
            <a:spLocks noGrp="1"/>
          </p:cNvSpPr>
          <p:nvPr>
            <p:ph type="title"/>
          </p:nvPr>
        </p:nvSpPr>
        <p:spPr/>
        <p:txBody>
          <a:bodyPr/>
          <a:lstStyle/>
          <a:p>
            <a:r>
              <a:rPr lang="nl-NL" dirty="0">
                <a:cs typeface="Calibri Light"/>
              </a:rPr>
              <a:t>Als cadeautje?</a:t>
            </a:r>
            <a:endParaRPr lang="nl-NL" dirty="0"/>
          </a:p>
        </p:txBody>
      </p:sp>
      <p:sp>
        <p:nvSpPr>
          <p:cNvPr id="3" name="Tijdelijke aanduiding voor inhoud 2">
            <a:extLst>
              <a:ext uri="{FF2B5EF4-FFF2-40B4-BE49-F238E27FC236}">
                <a16:creationId xmlns:a16="http://schemas.microsoft.com/office/drawing/2014/main" id="{FE1F7F52-EC61-49A8-A69B-EEB6C05D009C}"/>
              </a:ext>
            </a:extLst>
          </p:cNvPr>
          <p:cNvSpPr>
            <a:spLocks noGrp="1"/>
          </p:cNvSpPr>
          <p:nvPr>
            <p:ph idx="1"/>
          </p:nvPr>
        </p:nvSpPr>
        <p:spPr>
          <a:xfrm>
            <a:off x="838200" y="1610880"/>
            <a:ext cx="10515600" cy="4351338"/>
          </a:xfrm>
        </p:spPr>
        <p:txBody>
          <a:bodyPr vert="horz" lIns="91440" tIns="45720" rIns="91440" bIns="45720" rtlCol="0" anchor="t">
            <a:normAutofit/>
          </a:bodyPr>
          <a:lstStyle/>
          <a:p>
            <a:pPr marL="0" indent="0">
              <a:buNone/>
            </a:pPr>
            <a:r>
              <a:rPr lang="nl-NL" dirty="0">
                <a:cs typeface="Calibri"/>
              </a:rPr>
              <a:t>Wil je graag iemand verrassen met je levend wezen?</a:t>
            </a:r>
            <a:endParaRPr lang="nl-NL" dirty="0"/>
          </a:p>
          <a:p>
            <a:pPr marL="0" indent="0">
              <a:buNone/>
            </a:pPr>
            <a:r>
              <a:rPr lang="nl-NL" dirty="0">
                <a:cs typeface="Calibri"/>
              </a:rPr>
              <a:t>Dat kan zeker!</a:t>
            </a:r>
          </a:p>
          <a:p>
            <a:pPr marL="0" indent="0">
              <a:buNone/>
            </a:pPr>
            <a:r>
              <a:rPr lang="nl-NL">
                <a:cs typeface="Calibri"/>
              </a:rPr>
              <a:t>TIP: mensen in een zorghuis zouden hier heel blij mee zijn. </a:t>
            </a:r>
          </a:p>
          <a:p>
            <a:pPr marL="0" indent="0">
              <a:buNone/>
            </a:pPr>
            <a:r>
              <a:rPr lang="nl-NL" dirty="0">
                <a:cs typeface="Calibri"/>
              </a:rPr>
              <a:t>Neem een envelop waar je wezen in past of vouw je blad zodat je wezen er op die manier in past.</a:t>
            </a:r>
          </a:p>
          <a:p>
            <a:pPr marL="0" indent="0">
              <a:buNone/>
            </a:pPr>
            <a:endParaRPr lang="nl-NL" dirty="0">
              <a:cs typeface="Calibri"/>
            </a:endParaRPr>
          </a:p>
        </p:txBody>
      </p:sp>
      <p:sp>
        <p:nvSpPr>
          <p:cNvPr id="5" name="Rechthoek: ezelsoor 4">
            <a:extLst>
              <a:ext uri="{FF2B5EF4-FFF2-40B4-BE49-F238E27FC236}">
                <a16:creationId xmlns:a16="http://schemas.microsoft.com/office/drawing/2014/main" id="{8810C8A1-D55E-4413-93E0-9CE16B5F0947}"/>
              </a:ext>
            </a:extLst>
          </p:cNvPr>
          <p:cNvSpPr/>
          <p:nvPr/>
        </p:nvSpPr>
        <p:spPr>
          <a:xfrm>
            <a:off x="10546511" y="5308839"/>
            <a:ext cx="914400" cy="914400"/>
          </a:xfrm>
          <a:prstGeom prst="foldedCorne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a:solidFill>
                  <a:srgbClr val="FF0000"/>
                </a:solidFill>
                <a:cs typeface="Calibri"/>
              </a:rPr>
              <a:t>!!</a:t>
            </a:r>
          </a:p>
        </p:txBody>
      </p:sp>
      <p:pic>
        <p:nvPicPr>
          <p:cNvPr id="6" name="Afbeelding 6" descr="Afbeelding met binnen, tafel, houten, hout&#10;&#10;Beschrijving is gegenereerd met zeer hoge betrouwbaarheid">
            <a:extLst>
              <a:ext uri="{FF2B5EF4-FFF2-40B4-BE49-F238E27FC236}">
                <a16:creationId xmlns:a16="http://schemas.microsoft.com/office/drawing/2014/main" id="{7B82DC79-375D-4404-A152-BBD4905FC6FB}"/>
              </a:ext>
            </a:extLst>
          </p:cNvPr>
          <p:cNvPicPr>
            <a:picLocks noChangeAspect="1"/>
          </p:cNvPicPr>
          <p:nvPr/>
        </p:nvPicPr>
        <p:blipFill rotWithShape="1">
          <a:blip r:embed="rId3"/>
          <a:srcRect t="14219" r="32343" b="13520"/>
          <a:stretch/>
        </p:blipFill>
        <p:spPr>
          <a:xfrm rot="5400000">
            <a:off x="2029692" y="4353792"/>
            <a:ext cx="2684702" cy="2143603"/>
          </a:xfrm>
          <a:prstGeom prst="rect">
            <a:avLst/>
          </a:prstGeom>
        </p:spPr>
      </p:pic>
      <p:pic>
        <p:nvPicPr>
          <p:cNvPr id="8" name="Afbeelding 8" descr="Afbeelding met tekst, whiteboard, tafel&#10;&#10;Beschrijving is gegenereerd met zeer hoge betrouwbaarheid">
            <a:extLst>
              <a:ext uri="{FF2B5EF4-FFF2-40B4-BE49-F238E27FC236}">
                <a16:creationId xmlns:a16="http://schemas.microsoft.com/office/drawing/2014/main" id="{88E2E7E4-C389-43B2-B2AA-5CBA065EB7E4}"/>
              </a:ext>
            </a:extLst>
          </p:cNvPr>
          <p:cNvPicPr>
            <a:picLocks noChangeAspect="1"/>
          </p:cNvPicPr>
          <p:nvPr/>
        </p:nvPicPr>
        <p:blipFill rotWithShape="1">
          <a:blip r:embed="rId4"/>
          <a:srcRect l="8081" t="3174" r="5556" b="3409"/>
          <a:stretch/>
        </p:blipFill>
        <p:spPr>
          <a:xfrm rot="-5400000">
            <a:off x="6005385" y="3579722"/>
            <a:ext cx="2563093" cy="3693919"/>
          </a:xfrm>
          <a:prstGeom prst="rect">
            <a:avLst/>
          </a:prstGeom>
        </p:spPr>
      </p:pic>
    </p:spTree>
    <p:extLst>
      <p:ext uri="{BB962C8B-B14F-4D97-AF65-F5344CB8AC3E}">
        <p14:creationId xmlns:p14="http://schemas.microsoft.com/office/powerpoint/2010/main" val="2646596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99494FE-5EBA-40CB-B360-B8566616E82B}"/>
              </a:ext>
            </a:extLst>
          </p:cNvPr>
          <p:cNvSpPr>
            <a:spLocks noGrp="1"/>
          </p:cNvSpPr>
          <p:nvPr>
            <p:ph type="title"/>
          </p:nvPr>
        </p:nvSpPr>
        <p:spPr/>
        <p:txBody>
          <a:bodyPr/>
          <a:lstStyle/>
          <a:p>
            <a:r>
              <a:rPr lang="nl-NL" dirty="0">
                <a:cs typeface="Calibri Light"/>
              </a:rPr>
              <a:t>Voor de duidelijkheid</a:t>
            </a:r>
          </a:p>
        </p:txBody>
      </p:sp>
      <p:sp>
        <p:nvSpPr>
          <p:cNvPr id="3" name="Tijdelijke aanduiding voor inhoud 2">
            <a:extLst>
              <a:ext uri="{FF2B5EF4-FFF2-40B4-BE49-F238E27FC236}">
                <a16:creationId xmlns:a16="http://schemas.microsoft.com/office/drawing/2014/main" id="{33B41639-7FA1-438B-B39F-E6A8FE67DA1F}"/>
              </a:ext>
            </a:extLst>
          </p:cNvPr>
          <p:cNvSpPr>
            <a:spLocks noGrp="1"/>
          </p:cNvSpPr>
          <p:nvPr>
            <p:ph idx="1"/>
          </p:nvPr>
        </p:nvSpPr>
        <p:spPr/>
        <p:txBody>
          <a:bodyPr vert="horz" lIns="91440" tIns="45720" rIns="91440" bIns="45720" rtlCol="0" anchor="t">
            <a:normAutofit/>
          </a:bodyPr>
          <a:lstStyle/>
          <a:p>
            <a:pPr marL="0" indent="0">
              <a:buNone/>
            </a:pPr>
            <a:endParaRPr lang="nl-NL" dirty="0">
              <a:cs typeface="Calibri"/>
            </a:endParaRPr>
          </a:p>
          <a:p>
            <a:pPr marL="0" indent="0">
              <a:buNone/>
            </a:pPr>
            <a:r>
              <a:rPr lang="nl-NL" dirty="0">
                <a:cs typeface="Calibri"/>
              </a:rPr>
              <a:t>Als je dit symbooltje op de PowerPoint tegenkomt, staat er nog extra uitleg in de notities onder de dia. </a:t>
            </a:r>
          </a:p>
          <a:p>
            <a:pPr marL="0" indent="0">
              <a:buNone/>
            </a:pPr>
            <a:endParaRPr lang="nl-NL" dirty="0">
              <a:cs typeface="Calibri"/>
            </a:endParaRPr>
          </a:p>
          <a:p>
            <a:pPr marL="0" indent="0">
              <a:buNone/>
            </a:pPr>
            <a:r>
              <a:rPr lang="nl-NL" dirty="0">
                <a:cs typeface="Calibri"/>
              </a:rPr>
              <a:t>Dit kan bijvoorbeeld gaan over ander materiaal dat je ook kan gebruiken.</a:t>
            </a:r>
          </a:p>
        </p:txBody>
      </p:sp>
      <p:sp>
        <p:nvSpPr>
          <p:cNvPr id="4" name="Rechthoek: ezelsoor 3">
            <a:extLst>
              <a:ext uri="{FF2B5EF4-FFF2-40B4-BE49-F238E27FC236}">
                <a16:creationId xmlns:a16="http://schemas.microsoft.com/office/drawing/2014/main" id="{D386E54F-F2DD-43C8-A323-02F3887FE617}"/>
              </a:ext>
            </a:extLst>
          </p:cNvPr>
          <p:cNvSpPr/>
          <p:nvPr/>
        </p:nvSpPr>
        <p:spPr>
          <a:xfrm>
            <a:off x="9974396" y="5262563"/>
            <a:ext cx="914400" cy="914400"/>
          </a:xfrm>
          <a:prstGeom prst="foldedCorne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dirty="0">
                <a:solidFill>
                  <a:srgbClr val="FF0000"/>
                </a:solidFill>
                <a:cs typeface="Calibri"/>
              </a:rPr>
              <a:t>!!</a:t>
            </a:r>
          </a:p>
        </p:txBody>
      </p:sp>
    </p:spTree>
    <p:extLst>
      <p:ext uri="{BB962C8B-B14F-4D97-AF65-F5344CB8AC3E}">
        <p14:creationId xmlns:p14="http://schemas.microsoft.com/office/powerpoint/2010/main" val="3147422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A51945F-5595-46E5-B940-06D30DE00BA4}"/>
              </a:ext>
            </a:extLst>
          </p:cNvPr>
          <p:cNvSpPr>
            <a:spLocks noGrp="1"/>
          </p:cNvSpPr>
          <p:nvPr>
            <p:ph type="title"/>
          </p:nvPr>
        </p:nvSpPr>
        <p:spPr/>
        <p:txBody>
          <a:bodyPr/>
          <a:lstStyle/>
          <a:p>
            <a:r>
              <a:rPr lang="nl-NL">
                <a:cs typeface="Calibri Light"/>
              </a:rPr>
              <a:t>Dit heb ik nodig: </a:t>
            </a:r>
          </a:p>
        </p:txBody>
      </p:sp>
      <p:sp>
        <p:nvSpPr>
          <p:cNvPr id="3" name="Tijdelijke aanduiding voor inhoud 2">
            <a:extLst>
              <a:ext uri="{FF2B5EF4-FFF2-40B4-BE49-F238E27FC236}">
                <a16:creationId xmlns:a16="http://schemas.microsoft.com/office/drawing/2014/main" id="{5B28962E-F793-422F-8B38-52DEDD99074A}"/>
              </a:ext>
            </a:extLst>
          </p:cNvPr>
          <p:cNvSpPr>
            <a:spLocks noGrp="1"/>
          </p:cNvSpPr>
          <p:nvPr>
            <p:ph idx="1"/>
          </p:nvPr>
        </p:nvSpPr>
        <p:spPr>
          <a:xfrm>
            <a:off x="838200" y="1406525"/>
            <a:ext cx="10515600" cy="4770438"/>
          </a:xfrm>
        </p:spPr>
        <p:txBody>
          <a:bodyPr vert="horz" lIns="91440" tIns="45720" rIns="91440" bIns="45720" rtlCol="0" anchor="t">
            <a:normAutofit/>
          </a:bodyPr>
          <a:lstStyle/>
          <a:p>
            <a:pPr marL="0" indent="0">
              <a:buNone/>
            </a:pPr>
            <a:endParaRPr lang="nl-NL">
              <a:ea typeface="+mn-lt"/>
              <a:cs typeface="+mn-lt"/>
            </a:endParaRPr>
          </a:p>
          <a:p>
            <a:r>
              <a:rPr lang="nl-NL" dirty="0">
                <a:ea typeface="+mn-lt"/>
                <a:cs typeface="+mn-lt"/>
              </a:rPr>
              <a:t>Wit papier</a:t>
            </a:r>
            <a:endParaRPr lang="en-US" dirty="0">
              <a:ea typeface="+mn-lt"/>
              <a:cs typeface="+mn-lt"/>
            </a:endParaRPr>
          </a:p>
          <a:p>
            <a:r>
              <a:rPr lang="nl-NL" dirty="0">
                <a:ea typeface="+mn-lt"/>
                <a:cs typeface="+mn-lt"/>
              </a:rPr>
              <a:t>Krantenpapier</a:t>
            </a:r>
            <a:endParaRPr lang="en-US" dirty="0">
              <a:ea typeface="+mn-lt"/>
              <a:cs typeface="+mn-lt"/>
            </a:endParaRPr>
          </a:p>
          <a:p>
            <a:r>
              <a:rPr lang="nl-NL">
                <a:ea typeface="+mn-lt"/>
                <a:cs typeface="+mn-lt"/>
              </a:rPr>
              <a:t>Dik wit papier (of een ander soort papier) </a:t>
            </a:r>
            <a:endParaRPr lang="en-US">
              <a:ea typeface="+mn-lt"/>
              <a:cs typeface="+mn-lt"/>
            </a:endParaRPr>
          </a:p>
          <a:p>
            <a:r>
              <a:rPr lang="nl-NL">
                <a:ea typeface="+mn-lt"/>
                <a:cs typeface="+mn-lt"/>
              </a:rPr>
              <a:t>Tekenpotlood</a:t>
            </a:r>
            <a:endParaRPr lang="en-US">
              <a:ea typeface="+mn-lt"/>
              <a:cs typeface="+mn-lt"/>
            </a:endParaRPr>
          </a:p>
          <a:p>
            <a:r>
              <a:rPr lang="nl-NL">
                <a:ea typeface="+mn-lt"/>
                <a:cs typeface="+mn-lt"/>
              </a:rPr>
              <a:t>Stift (of gekleurd potlood) </a:t>
            </a:r>
            <a:endParaRPr lang="nl-NL"/>
          </a:p>
          <a:p>
            <a:r>
              <a:rPr lang="nl-NL">
                <a:ea typeface="+mn-lt"/>
                <a:cs typeface="+mn-lt"/>
              </a:rPr>
              <a:t>Gekleurde vouwblaadjes (of gekleurd papier) </a:t>
            </a:r>
            <a:endParaRPr lang="en-US" dirty="0">
              <a:ea typeface="+mn-lt"/>
              <a:cs typeface="+mn-lt"/>
            </a:endParaRPr>
          </a:p>
          <a:p>
            <a:r>
              <a:rPr lang="nl-NL" dirty="0">
                <a:ea typeface="+mn-lt"/>
                <a:cs typeface="+mn-lt"/>
              </a:rPr>
              <a:t>Lijm</a:t>
            </a:r>
            <a:endParaRPr lang="en-US" dirty="0">
              <a:ea typeface="+mn-lt"/>
              <a:cs typeface="+mn-lt"/>
            </a:endParaRPr>
          </a:p>
          <a:p>
            <a:r>
              <a:rPr lang="nl-NL">
                <a:ea typeface="+mn-lt"/>
                <a:cs typeface="+mn-lt"/>
              </a:rPr>
              <a:t>Schaar</a:t>
            </a:r>
          </a:p>
          <a:p>
            <a:endParaRPr lang="nl-NL">
              <a:ea typeface="+mn-lt"/>
              <a:cs typeface="+mn-lt"/>
            </a:endParaRPr>
          </a:p>
        </p:txBody>
      </p:sp>
    </p:spTree>
    <p:extLst>
      <p:ext uri="{BB962C8B-B14F-4D97-AF65-F5344CB8AC3E}">
        <p14:creationId xmlns:p14="http://schemas.microsoft.com/office/powerpoint/2010/main" val="1348917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6A7CC55-B874-40AC-91C3-32BCB74504A6}"/>
              </a:ext>
            </a:extLst>
          </p:cNvPr>
          <p:cNvSpPr>
            <a:spLocks noGrp="1"/>
          </p:cNvSpPr>
          <p:nvPr>
            <p:ph type="title"/>
          </p:nvPr>
        </p:nvSpPr>
        <p:spPr/>
        <p:txBody>
          <a:bodyPr/>
          <a:lstStyle/>
          <a:p>
            <a:r>
              <a:rPr lang="nl-NL">
                <a:cs typeface="Calibri Light"/>
              </a:rPr>
              <a:t>Even ter inspiratie ...</a:t>
            </a:r>
          </a:p>
        </p:txBody>
      </p:sp>
      <p:sp>
        <p:nvSpPr>
          <p:cNvPr id="3" name="Tijdelijke aanduiding voor inhoud 2">
            <a:extLst>
              <a:ext uri="{FF2B5EF4-FFF2-40B4-BE49-F238E27FC236}">
                <a16:creationId xmlns:a16="http://schemas.microsoft.com/office/drawing/2014/main" id="{20B1FDE0-1502-4613-B44E-46DB911BB0AC}"/>
              </a:ext>
            </a:extLst>
          </p:cNvPr>
          <p:cNvSpPr>
            <a:spLocks noGrp="1"/>
          </p:cNvSpPr>
          <p:nvPr>
            <p:ph idx="1"/>
          </p:nvPr>
        </p:nvSpPr>
        <p:spPr/>
        <p:txBody>
          <a:bodyPr vert="horz" lIns="91440" tIns="45720" rIns="91440" bIns="45720" rtlCol="0" anchor="t">
            <a:normAutofit/>
          </a:bodyPr>
          <a:lstStyle/>
          <a:p>
            <a:pPr>
              <a:buFont typeface="Arial"/>
              <a:buChar char="•"/>
            </a:pPr>
            <a:r>
              <a:rPr lang="nl-NL" dirty="0">
                <a:ea typeface="+mn-lt"/>
                <a:cs typeface="+mn-lt"/>
              </a:rPr>
              <a:t>Deze twee kunstenaars werken allebei met lijnen. Er zijn verschillende soorten lijnen.  Je ziet dat de kunstenaars er telkens op een verschillende manier mee aan de slag gaan.</a:t>
            </a:r>
            <a:endParaRPr lang="en-US" dirty="0">
              <a:ea typeface="+mn-lt"/>
              <a:cs typeface="+mn-lt"/>
            </a:endParaRPr>
          </a:p>
          <a:p>
            <a:pPr>
              <a:buFont typeface="Arial"/>
              <a:buChar char="•"/>
            </a:pPr>
            <a:r>
              <a:rPr lang="nl-NL" dirty="0">
                <a:ea typeface="+mn-lt"/>
                <a:cs typeface="+mn-lt"/>
              </a:rPr>
              <a:t>Bekijk de verschillende kunstwerken en let goed op de verschillende soorten lijnen die gebruikt worden.</a:t>
            </a:r>
            <a:endParaRPr lang="en-US" dirty="0">
              <a:cs typeface="Calibri"/>
            </a:endParaRPr>
          </a:p>
          <a:p>
            <a:pPr marL="0" indent="0">
              <a:buNone/>
            </a:pPr>
            <a:endParaRPr lang="nl-NL">
              <a:cs typeface="Calibri"/>
            </a:endParaRPr>
          </a:p>
          <a:p>
            <a:pPr>
              <a:buFont typeface="Arial"/>
              <a:buChar char="•"/>
            </a:pPr>
            <a:r>
              <a:rPr lang="nl-NL" dirty="0">
                <a:cs typeface="Calibri"/>
              </a:rPr>
              <a:t>Laat je inspireren...</a:t>
            </a:r>
            <a:endParaRPr lang="en-US" dirty="0">
              <a:cs typeface="Calibri"/>
            </a:endParaRPr>
          </a:p>
        </p:txBody>
      </p:sp>
    </p:spTree>
    <p:extLst>
      <p:ext uri="{BB962C8B-B14F-4D97-AF65-F5344CB8AC3E}">
        <p14:creationId xmlns:p14="http://schemas.microsoft.com/office/powerpoint/2010/main" val="1023028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B9029E-CA41-40D5-885A-44772FFE98CC}"/>
              </a:ext>
            </a:extLst>
          </p:cNvPr>
          <p:cNvSpPr>
            <a:spLocks noGrp="1"/>
          </p:cNvSpPr>
          <p:nvPr>
            <p:ph type="title"/>
          </p:nvPr>
        </p:nvSpPr>
        <p:spPr>
          <a:xfrm>
            <a:off x="841248" y="272346"/>
            <a:ext cx="10506456" cy="1197864"/>
          </a:xfrm>
        </p:spPr>
        <p:txBody>
          <a:bodyPr vert="horz" lIns="91440" tIns="45720" rIns="91440" bIns="45720" rtlCol="0" anchor="b">
            <a:normAutofit/>
          </a:bodyPr>
          <a:lstStyle/>
          <a:p>
            <a:pPr algn="ctr"/>
            <a:r>
              <a:rPr lang="en-US" sz="5400" kern="1200">
                <a:solidFill>
                  <a:schemeClr val="tx1"/>
                </a:solidFill>
                <a:latin typeface="+mj-lt"/>
                <a:ea typeface="+mj-ea"/>
                <a:cs typeface="+mj-cs"/>
              </a:rPr>
              <a:t>Jean Dubuffet</a:t>
            </a:r>
          </a:p>
        </p:txBody>
      </p:sp>
      <p:pic>
        <p:nvPicPr>
          <p:cNvPr id="4" name="Afbeelding 4" descr="Afbeelding met spel&#10;&#10;Beschrijving is gegenereerd met zeer hoge betrouwbaarheid">
            <a:extLst>
              <a:ext uri="{FF2B5EF4-FFF2-40B4-BE49-F238E27FC236}">
                <a16:creationId xmlns:a16="http://schemas.microsoft.com/office/drawing/2014/main" id="{4BEAAA10-A8F8-4E20-BC77-FD5800AB37F5}"/>
              </a:ext>
            </a:extLst>
          </p:cNvPr>
          <p:cNvPicPr>
            <a:picLocks noGrp="1" noChangeAspect="1"/>
          </p:cNvPicPr>
          <p:nvPr>
            <p:ph idx="1"/>
          </p:nvPr>
        </p:nvPicPr>
        <p:blipFill rotWithShape="1">
          <a:blip r:embed="rId2"/>
          <a:srcRect t="1627" r="-1" b="3680"/>
          <a:stretch/>
        </p:blipFill>
        <p:spPr>
          <a:xfrm>
            <a:off x="249936" y="2194560"/>
            <a:ext cx="5742432" cy="4078224"/>
          </a:xfrm>
          <a:prstGeom prst="rect">
            <a:avLst/>
          </a:prstGeom>
        </p:spPr>
      </p:pic>
      <p:pic>
        <p:nvPicPr>
          <p:cNvPr id="6" name="Afbeelding 6">
            <a:extLst>
              <a:ext uri="{FF2B5EF4-FFF2-40B4-BE49-F238E27FC236}">
                <a16:creationId xmlns:a16="http://schemas.microsoft.com/office/drawing/2014/main" id="{9FEB5A35-9DEA-4195-A614-D79339A19727}"/>
              </a:ext>
            </a:extLst>
          </p:cNvPr>
          <p:cNvPicPr>
            <a:picLocks noChangeAspect="1"/>
          </p:cNvPicPr>
          <p:nvPr/>
        </p:nvPicPr>
        <p:blipFill rotWithShape="1">
          <a:blip r:embed="rId3"/>
          <a:srcRect t="5308" r="-1" b="-1"/>
          <a:stretch/>
        </p:blipFill>
        <p:spPr>
          <a:xfrm>
            <a:off x="6199632" y="2194560"/>
            <a:ext cx="5742432" cy="4078224"/>
          </a:xfrm>
          <a:prstGeom prst="rect">
            <a:avLst/>
          </a:prstGeom>
        </p:spPr>
      </p:pic>
    </p:spTree>
    <p:extLst>
      <p:ext uri="{BB962C8B-B14F-4D97-AF65-F5344CB8AC3E}">
        <p14:creationId xmlns:p14="http://schemas.microsoft.com/office/powerpoint/2010/main" val="231690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5B9029E-CA41-40D5-885A-44772FFE98CC}"/>
              </a:ext>
            </a:extLst>
          </p:cNvPr>
          <p:cNvSpPr>
            <a:spLocks noGrp="1"/>
          </p:cNvSpPr>
          <p:nvPr>
            <p:ph type="title"/>
          </p:nvPr>
        </p:nvSpPr>
        <p:spPr>
          <a:xfrm>
            <a:off x="841248" y="272346"/>
            <a:ext cx="10506456" cy="1197864"/>
          </a:xfrm>
        </p:spPr>
        <p:txBody>
          <a:bodyPr vert="horz" lIns="91440" tIns="45720" rIns="91440" bIns="45720" rtlCol="0" anchor="b">
            <a:normAutofit/>
          </a:bodyPr>
          <a:lstStyle/>
          <a:p>
            <a:pPr algn="ctr"/>
            <a:r>
              <a:rPr lang="en-US" sz="5400" kern="1200">
                <a:solidFill>
                  <a:schemeClr val="tx1"/>
                </a:solidFill>
                <a:latin typeface="+mj-lt"/>
                <a:ea typeface="+mj-ea"/>
                <a:cs typeface="+mj-cs"/>
              </a:rPr>
              <a:t>Jackson Pollock</a:t>
            </a:r>
          </a:p>
        </p:txBody>
      </p:sp>
      <p:pic>
        <p:nvPicPr>
          <p:cNvPr id="6" name="Afbeelding 6" descr="Afbeelding met bloem, boom, gebouw, zitten&#10;&#10;Beschrijving is gegenereerd met zeer hoge betrouwbaarheid">
            <a:extLst>
              <a:ext uri="{FF2B5EF4-FFF2-40B4-BE49-F238E27FC236}">
                <a16:creationId xmlns:a16="http://schemas.microsoft.com/office/drawing/2014/main" id="{FD8A7C15-570A-4A37-B10E-585854CB5175}"/>
              </a:ext>
            </a:extLst>
          </p:cNvPr>
          <p:cNvPicPr>
            <a:picLocks noChangeAspect="1"/>
          </p:cNvPicPr>
          <p:nvPr/>
        </p:nvPicPr>
        <p:blipFill rotWithShape="1">
          <a:blip r:embed="rId2"/>
          <a:srcRect t="16260" b="14141"/>
          <a:stretch/>
        </p:blipFill>
        <p:spPr>
          <a:xfrm>
            <a:off x="249936" y="2194560"/>
            <a:ext cx="5742432" cy="4078224"/>
          </a:xfrm>
          <a:prstGeom prst="rect">
            <a:avLst/>
          </a:prstGeom>
        </p:spPr>
      </p:pic>
      <p:pic>
        <p:nvPicPr>
          <p:cNvPr id="14" name="Afbeelding 14" descr="Afbeelding met plant, boom, zitten&#10;&#10;Beschrijving is gegenereerd met zeer hoge betrouwbaarheid">
            <a:extLst>
              <a:ext uri="{FF2B5EF4-FFF2-40B4-BE49-F238E27FC236}">
                <a16:creationId xmlns:a16="http://schemas.microsoft.com/office/drawing/2014/main" id="{D8C1D103-CBB4-4A2C-ADE7-E6B4C817D4A9}"/>
              </a:ext>
            </a:extLst>
          </p:cNvPr>
          <p:cNvPicPr>
            <a:picLocks noGrp="1" noChangeAspect="1"/>
          </p:cNvPicPr>
          <p:nvPr>
            <p:ph idx="1"/>
          </p:nvPr>
        </p:nvPicPr>
        <p:blipFill rotWithShape="1">
          <a:blip r:embed="rId3"/>
          <a:srcRect r="6010" b="-2"/>
          <a:stretch/>
        </p:blipFill>
        <p:spPr>
          <a:xfrm>
            <a:off x="6199632" y="2194560"/>
            <a:ext cx="5742432" cy="4078224"/>
          </a:xfrm>
          <a:prstGeom prst="rect">
            <a:avLst/>
          </a:prstGeom>
        </p:spPr>
      </p:pic>
    </p:spTree>
    <p:extLst>
      <p:ext uri="{BB962C8B-B14F-4D97-AF65-F5344CB8AC3E}">
        <p14:creationId xmlns:p14="http://schemas.microsoft.com/office/powerpoint/2010/main" val="5760348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A8164B0-EA62-4079-B72F-B26C66D3F2A4}"/>
              </a:ext>
            </a:extLst>
          </p:cNvPr>
          <p:cNvSpPr>
            <a:spLocks noGrp="1"/>
          </p:cNvSpPr>
          <p:nvPr>
            <p:ph type="title"/>
          </p:nvPr>
        </p:nvSpPr>
        <p:spPr/>
        <p:txBody>
          <a:bodyPr/>
          <a:lstStyle/>
          <a:p>
            <a:r>
              <a:rPr lang="nl-NL" dirty="0">
                <a:cs typeface="Calibri Light"/>
              </a:rPr>
              <a:t>Aan de slag!</a:t>
            </a:r>
            <a:endParaRPr lang="nl-NL" dirty="0"/>
          </a:p>
        </p:txBody>
      </p:sp>
      <p:sp>
        <p:nvSpPr>
          <p:cNvPr id="3" name="Tijdelijke aanduiding voor inhoud 2">
            <a:extLst>
              <a:ext uri="{FF2B5EF4-FFF2-40B4-BE49-F238E27FC236}">
                <a16:creationId xmlns:a16="http://schemas.microsoft.com/office/drawing/2014/main" id="{244A5E5A-FEE3-4ED3-AF82-B9C4F666AC72}"/>
              </a:ext>
            </a:extLst>
          </p:cNvPr>
          <p:cNvSpPr>
            <a:spLocks noGrp="1"/>
          </p:cNvSpPr>
          <p:nvPr>
            <p:ph idx="1"/>
          </p:nvPr>
        </p:nvSpPr>
        <p:spPr/>
        <p:txBody>
          <a:bodyPr vert="horz" lIns="91440" tIns="45720" rIns="91440" bIns="45720" rtlCol="0" anchor="t">
            <a:normAutofit/>
          </a:bodyPr>
          <a:lstStyle/>
          <a:p>
            <a:r>
              <a:rPr lang="nl-NL" dirty="0">
                <a:cs typeface="Calibri"/>
              </a:rPr>
              <a:t>Neem één van de 3 papieren die je voor je hebt liggen (wit papier, krantenpapier en dik papier).</a:t>
            </a:r>
          </a:p>
          <a:p>
            <a:r>
              <a:rPr lang="nl-NL" dirty="0">
                <a:cs typeface="Calibri"/>
              </a:rPr>
              <a:t>Maak dit papier tot een propje en vouw het daarna terug open.</a:t>
            </a:r>
          </a:p>
          <a:p>
            <a:r>
              <a:rPr lang="nl-NL">
                <a:cs typeface="Calibri"/>
              </a:rPr>
              <a:t>Doe dit nu ook met de twee andere papieren.</a:t>
            </a:r>
          </a:p>
          <a:p>
            <a:endParaRPr lang="nl-NL">
              <a:cs typeface="Calibri"/>
            </a:endParaRPr>
          </a:p>
          <a:p>
            <a:endParaRPr lang="nl-NL">
              <a:cs typeface="Calibri"/>
            </a:endParaRPr>
          </a:p>
          <a:p>
            <a:pPr marL="0" indent="0">
              <a:buNone/>
            </a:pPr>
            <a:endParaRPr lang="nl-NL">
              <a:cs typeface="Calibri"/>
            </a:endParaRPr>
          </a:p>
        </p:txBody>
      </p:sp>
      <p:sp>
        <p:nvSpPr>
          <p:cNvPr id="6" name="Rechthoek: ezelsoor 5">
            <a:extLst>
              <a:ext uri="{FF2B5EF4-FFF2-40B4-BE49-F238E27FC236}">
                <a16:creationId xmlns:a16="http://schemas.microsoft.com/office/drawing/2014/main" id="{E0BA8505-6AF7-47DB-9251-63DDF61C6F66}"/>
              </a:ext>
            </a:extLst>
          </p:cNvPr>
          <p:cNvSpPr/>
          <p:nvPr/>
        </p:nvSpPr>
        <p:spPr>
          <a:xfrm>
            <a:off x="10460247" y="5265708"/>
            <a:ext cx="914400" cy="914400"/>
          </a:xfrm>
          <a:prstGeom prst="foldedCorner">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a:solidFill>
                  <a:srgbClr val="FF0000"/>
                </a:solidFill>
                <a:cs typeface="Calibri"/>
              </a:rPr>
              <a:t>!!</a:t>
            </a:r>
          </a:p>
        </p:txBody>
      </p:sp>
    </p:spTree>
    <p:extLst>
      <p:ext uri="{BB962C8B-B14F-4D97-AF65-F5344CB8AC3E}">
        <p14:creationId xmlns:p14="http://schemas.microsoft.com/office/powerpoint/2010/main" val="1668247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E6F25E7-596D-42F5-9261-053C7DE00FB7}"/>
              </a:ext>
            </a:extLst>
          </p:cNvPr>
          <p:cNvSpPr>
            <a:spLocks noGrp="1"/>
          </p:cNvSpPr>
          <p:nvPr>
            <p:ph type="title"/>
          </p:nvPr>
        </p:nvSpPr>
        <p:spPr/>
        <p:txBody>
          <a:bodyPr/>
          <a:lstStyle/>
          <a:p>
            <a:r>
              <a:rPr lang="nl-NL" dirty="0">
                <a:cs typeface="Calibri Light"/>
              </a:rPr>
              <a:t>Wit papier</a:t>
            </a:r>
            <a:endParaRPr lang="nl-NL" dirty="0"/>
          </a:p>
        </p:txBody>
      </p:sp>
      <p:sp>
        <p:nvSpPr>
          <p:cNvPr id="3" name="Tijdelijke aanduiding voor inhoud 2">
            <a:extLst>
              <a:ext uri="{FF2B5EF4-FFF2-40B4-BE49-F238E27FC236}">
                <a16:creationId xmlns:a16="http://schemas.microsoft.com/office/drawing/2014/main" id="{7DC910DD-2EAA-4D36-94DB-2C2425F9A8E7}"/>
              </a:ext>
            </a:extLst>
          </p:cNvPr>
          <p:cNvSpPr>
            <a:spLocks noGrp="1"/>
          </p:cNvSpPr>
          <p:nvPr>
            <p:ph idx="1"/>
          </p:nvPr>
        </p:nvSpPr>
        <p:spPr>
          <a:xfrm>
            <a:off x="838200" y="1714789"/>
            <a:ext cx="10655968" cy="4351338"/>
          </a:xfrm>
        </p:spPr>
        <p:txBody>
          <a:bodyPr vert="horz" lIns="91440" tIns="45720" rIns="91440" bIns="45720" rtlCol="0" anchor="t">
            <a:normAutofit/>
          </a:bodyPr>
          <a:lstStyle/>
          <a:p>
            <a:pPr marL="0" indent="0">
              <a:buNone/>
            </a:pPr>
            <a:r>
              <a:rPr lang="nl-NL" dirty="0">
                <a:cs typeface="Calibri"/>
              </a:rPr>
              <a:t>                             </a:t>
            </a:r>
          </a:p>
        </p:txBody>
      </p:sp>
      <p:pic>
        <p:nvPicPr>
          <p:cNvPr id="12" name="Afbeelding 12" descr="Afbeelding met papier, binnen, handdoek, donut&#10;&#10;Beschrijving is gegenereerd met zeer hoge betrouwbaarheid">
            <a:extLst>
              <a:ext uri="{FF2B5EF4-FFF2-40B4-BE49-F238E27FC236}">
                <a16:creationId xmlns:a16="http://schemas.microsoft.com/office/drawing/2014/main" id="{13FD62A9-6DE7-4EA6-8CDD-4CED3644B08F}"/>
              </a:ext>
            </a:extLst>
          </p:cNvPr>
          <p:cNvPicPr>
            <a:picLocks noChangeAspect="1"/>
          </p:cNvPicPr>
          <p:nvPr/>
        </p:nvPicPr>
        <p:blipFill>
          <a:blip r:embed="rId2"/>
          <a:stretch>
            <a:fillRect/>
          </a:stretch>
        </p:blipFill>
        <p:spPr>
          <a:xfrm>
            <a:off x="914400" y="1794335"/>
            <a:ext cx="4310332" cy="4060085"/>
          </a:xfrm>
          <a:prstGeom prst="rect">
            <a:avLst/>
          </a:prstGeom>
        </p:spPr>
      </p:pic>
      <p:pic>
        <p:nvPicPr>
          <p:cNvPr id="14" name="Afbeelding 14" descr="Afbeelding met bed, binnen, deken, zitten&#10;&#10;Beschrijving is gegenereerd met zeer hoge betrouwbaarheid">
            <a:extLst>
              <a:ext uri="{FF2B5EF4-FFF2-40B4-BE49-F238E27FC236}">
                <a16:creationId xmlns:a16="http://schemas.microsoft.com/office/drawing/2014/main" id="{349B4C76-3E5A-4CC8-965E-AE94E6EEFF27}"/>
              </a:ext>
            </a:extLst>
          </p:cNvPr>
          <p:cNvPicPr>
            <a:picLocks noChangeAspect="1"/>
          </p:cNvPicPr>
          <p:nvPr/>
        </p:nvPicPr>
        <p:blipFill>
          <a:blip r:embed="rId3"/>
          <a:stretch>
            <a:fillRect/>
          </a:stretch>
        </p:blipFill>
        <p:spPr>
          <a:xfrm>
            <a:off x="5673306" y="1746287"/>
            <a:ext cx="5661803" cy="4084293"/>
          </a:xfrm>
          <a:prstGeom prst="rect">
            <a:avLst/>
          </a:prstGeom>
        </p:spPr>
      </p:pic>
    </p:spTree>
    <p:extLst>
      <p:ext uri="{BB962C8B-B14F-4D97-AF65-F5344CB8AC3E}">
        <p14:creationId xmlns:p14="http://schemas.microsoft.com/office/powerpoint/2010/main" val="1439480071"/>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709</Words>
  <Application>Microsoft Office PowerPoint</Application>
  <PresentationFormat>Breedbeeld</PresentationFormat>
  <Paragraphs>89</Paragraphs>
  <Slides>24</Slides>
  <Notes>4</Notes>
  <HiddenSlides>0</HiddenSlides>
  <MMClips>0</MMClips>
  <ScaleCrop>false</ScaleCrop>
  <HeadingPairs>
    <vt:vector size="6" baseType="variant">
      <vt:variant>
        <vt:lpstr>Gebruikte lettertypen</vt:lpstr>
      </vt:variant>
      <vt:variant>
        <vt:i4>3</vt:i4>
      </vt:variant>
      <vt:variant>
        <vt:lpstr>Thema</vt:lpstr>
      </vt:variant>
      <vt:variant>
        <vt:i4>1</vt:i4>
      </vt:variant>
      <vt:variant>
        <vt:lpstr>Diatitels</vt:lpstr>
      </vt:variant>
      <vt:variant>
        <vt:i4>24</vt:i4>
      </vt:variant>
    </vt:vector>
  </HeadingPairs>
  <TitlesOfParts>
    <vt:vector size="28" baseType="lpstr">
      <vt:lpstr>Arial</vt:lpstr>
      <vt:lpstr>Calibri</vt:lpstr>
      <vt:lpstr>Calibri Light</vt:lpstr>
      <vt:lpstr>Kantoorthema</vt:lpstr>
      <vt:lpstr>Levend wezen van papier</vt:lpstr>
      <vt:lpstr>Wat gaan we doen? </vt:lpstr>
      <vt:lpstr>Voor de duidelijkheid</vt:lpstr>
      <vt:lpstr>Dit heb ik nodig: </vt:lpstr>
      <vt:lpstr>Even ter inspiratie ...</vt:lpstr>
      <vt:lpstr>Jean Dubuffet</vt:lpstr>
      <vt:lpstr>Jackson Pollock</vt:lpstr>
      <vt:lpstr>Aan de slag!</vt:lpstr>
      <vt:lpstr>Wit papier</vt:lpstr>
      <vt:lpstr>krantenpapier</vt:lpstr>
      <vt:lpstr>Dik wit papier</vt:lpstr>
      <vt:lpstr>Aan de slag! </vt:lpstr>
      <vt:lpstr>Aan de slag! </vt:lpstr>
      <vt:lpstr> Wit papier</vt:lpstr>
      <vt:lpstr>krantenpapier</vt:lpstr>
      <vt:lpstr>Dik wit papier</vt:lpstr>
      <vt:lpstr>Aan de slag!</vt:lpstr>
      <vt:lpstr>Plooien in vouwblaadje</vt:lpstr>
      <vt:lpstr>PowerPoint-presentatie</vt:lpstr>
      <vt:lpstr>Aan de slag!</vt:lpstr>
      <vt:lpstr>Geplooid zelfgekozen stukje</vt:lpstr>
      <vt:lpstr>Aan de slag!</vt:lpstr>
      <vt:lpstr>PowerPoint-presentatie</vt:lpstr>
      <vt:lpstr>Als cadeautje?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Wouter Vos</dc:creator>
  <cp:lastModifiedBy>Wouter Vos</cp:lastModifiedBy>
  <cp:revision>1916</cp:revision>
  <dcterms:created xsi:type="dcterms:W3CDTF">2020-03-23T10:58:07Z</dcterms:created>
  <dcterms:modified xsi:type="dcterms:W3CDTF">2020-04-28T08:17:26Z</dcterms:modified>
</cp:coreProperties>
</file>